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59"/>
  </p:notesMasterIdLst>
  <p:handoutMasterIdLst>
    <p:handoutMasterId r:id="rId60"/>
  </p:handoutMasterIdLst>
  <p:sldIdLst>
    <p:sldId id="1079" r:id="rId2"/>
    <p:sldId id="692" r:id="rId3"/>
    <p:sldId id="1085" r:id="rId4"/>
    <p:sldId id="693" r:id="rId5"/>
    <p:sldId id="955" r:id="rId6"/>
    <p:sldId id="991" r:id="rId7"/>
    <p:sldId id="694" r:id="rId8"/>
    <p:sldId id="695" r:id="rId9"/>
    <p:sldId id="696" r:id="rId10"/>
    <p:sldId id="697" r:id="rId11"/>
    <p:sldId id="699" r:id="rId12"/>
    <p:sldId id="1064" r:id="rId13"/>
    <p:sldId id="992" r:id="rId14"/>
    <p:sldId id="551" r:id="rId15"/>
    <p:sldId id="356" r:id="rId16"/>
    <p:sldId id="858" r:id="rId17"/>
    <p:sldId id="1076" r:id="rId18"/>
    <p:sldId id="860" r:id="rId19"/>
    <p:sldId id="861" r:id="rId20"/>
    <p:sldId id="1080" r:id="rId21"/>
    <p:sldId id="350" r:id="rId22"/>
    <p:sldId id="360" r:id="rId23"/>
    <p:sldId id="363" r:id="rId24"/>
    <p:sldId id="842" r:id="rId25"/>
    <p:sldId id="843" r:id="rId26"/>
    <p:sldId id="844" r:id="rId27"/>
    <p:sldId id="845" r:id="rId28"/>
    <p:sldId id="846" r:id="rId29"/>
    <p:sldId id="847" r:id="rId30"/>
    <p:sldId id="848" r:id="rId31"/>
    <p:sldId id="849" r:id="rId32"/>
    <p:sldId id="850" r:id="rId33"/>
    <p:sldId id="851" r:id="rId34"/>
    <p:sldId id="826" r:id="rId35"/>
    <p:sldId id="827" r:id="rId36"/>
    <p:sldId id="828" r:id="rId37"/>
    <p:sldId id="707" r:id="rId38"/>
    <p:sldId id="1081" r:id="rId39"/>
    <p:sldId id="1082" r:id="rId40"/>
    <p:sldId id="1083" r:id="rId41"/>
    <p:sldId id="1084" r:id="rId42"/>
    <p:sldId id="597" r:id="rId43"/>
    <p:sldId id="600" r:id="rId44"/>
    <p:sldId id="601" r:id="rId45"/>
    <p:sldId id="602" r:id="rId46"/>
    <p:sldId id="830" r:id="rId47"/>
    <p:sldId id="1077" r:id="rId48"/>
    <p:sldId id="1078" r:id="rId49"/>
    <p:sldId id="691" r:id="rId50"/>
    <p:sldId id="325" r:id="rId51"/>
    <p:sldId id="327" r:id="rId52"/>
    <p:sldId id="328" r:id="rId53"/>
    <p:sldId id="329" r:id="rId54"/>
    <p:sldId id="330" r:id="rId55"/>
    <p:sldId id="832" r:id="rId56"/>
    <p:sldId id="1086" r:id="rId57"/>
    <p:sldId id="1087" r:id="rId58"/>
  </p:sldIdLst>
  <p:sldSz cx="9144000" cy="6858000" type="screen4x3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9848" autoAdjust="0"/>
  </p:normalViewPr>
  <p:slideViewPr>
    <p:cSldViewPr>
      <p:cViewPr varScale="1">
        <p:scale>
          <a:sx n="101" d="100"/>
          <a:sy n="101" d="100"/>
        </p:scale>
        <p:origin x="1101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720"/>
    </p:cViewPr>
  </p:sorterViewPr>
  <p:notesViewPr>
    <p:cSldViewPr>
      <p:cViewPr varScale="1">
        <p:scale>
          <a:sx n="56" d="100"/>
          <a:sy n="56" d="100"/>
        </p:scale>
        <p:origin x="-2754" y="-90"/>
      </p:cViewPr>
      <p:guideLst>
        <p:guide orient="horz" pos="293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7852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027" y="8847852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49F5978-31D8-4512-AEB2-F1A619D423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8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9B7E042-ED7C-41BA-AF37-45FD75315B06}" type="datetimeFigureOut">
              <a:rPr lang="en-US"/>
              <a:pPr>
                <a:defRPr/>
              </a:pPr>
              <a:t>5/21/2014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700088"/>
            <a:ext cx="465455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21" y="4424722"/>
            <a:ext cx="5485158" cy="4189330"/>
          </a:xfrm>
          <a:prstGeom prst="rect">
            <a:avLst/>
          </a:prstGeom>
        </p:spPr>
        <p:txBody>
          <a:bodyPr vert="horz" lIns="88139" tIns="44070" rIns="88139" bIns="4407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7852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027" y="8847852"/>
            <a:ext cx="2972421" cy="464421"/>
          </a:xfrm>
          <a:prstGeom prst="rect">
            <a:avLst/>
          </a:prstGeom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6165A172-898C-42B7-9C4B-0F6CD57B5B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27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9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29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34E4594-EAFB-4FBA-A07D-51351ED96984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111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3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ＭＳ Ｐゴシック" pitchFamily="34" charset="-128"/>
              </a:rPr>
              <a:t>	</a:t>
            </a:r>
          </a:p>
        </p:txBody>
      </p:sp>
      <p:sp>
        <p:nvSpPr>
          <p:cNvPr id="333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4E2CC072-3100-49B0-BC73-D4ED4EDFA58F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537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4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34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23A43785-35EE-495A-A848-0F85A6739850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533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0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40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4DDFF50-8F30-47DC-9E56-683A6CDD8EEA}" type="slidenum">
              <a:rPr lang="en-US" smtClean="0"/>
              <a:pPr eaLnBrk="1" hangingPunct="1"/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756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2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for very small files, Windows NTFS stores the data not in a cluster, but in the Master File Table where other information about the file is stored.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42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C643874-6627-455E-8F55-F348BA9030BF}" type="slidenum">
              <a:rPr lang="en-US" smtClean="0"/>
              <a:pPr eaLnBrk="1" hangingPunct="1"/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475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2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for very small files, Windows NTFS stores the data not in a cluster, but in the Master File Table where other information about the file is stored.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42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C643874-6627-455E-8F55-F348BA9030BF}" type="slidenum">
              <a:rPr lang="en-US" smtClean="0"/>
              <a:pPr eaLnBrk="1" hangingPunct="1"/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8502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2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for very small files, Windows NTFS stores the data not in a cluster, but in the Master File Table where other information about the file is stored.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42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C643874-6627-455E-8F55-F348BA9030BF}" type="slidenum">
              <a:rPr lang="en-US" smtClean="0"/>
              <a:pPr eaLnBrk="1" hangingPunct="1"/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69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0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30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98C8739D-F316-4BDC-ABFB-340D19837BC8}" type="slidenum">
              <a:rPr lang="en-US" smtClean="0"/>
              <a:pPr eaLnBrk="1" hangingPunct="1"/>
              <a:t>15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54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0186" indent="-27314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92594" indent="-21851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29631" indent="-21851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66669" indent="-21851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03706" indent="-2185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40744" indent="-2185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77781" indent="-2185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14819" indent="-2185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41B102-DD5F-41D7-B160-D6EB560FE7DF}" type="slidenum">
              <a:rPr lang="en-US" smtClean="0"/>
              <a:pPr eaLnBrk="1" hangingPunct="1"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9732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BBA-1505-8F46-B896-01043A402B9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1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2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32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EF7E239-E969-4434-B714-110EE2C4D7B4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843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BBA-1505-8F46-B896-01043A402B9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0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BBA-1505-8F46-B896-01043A402B9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3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BBA-1505-8F46-B896-01043A402B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BBA-1505-8F46-B896-01043A402B9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0F328-92FE-4C2B-B9B9-92093C5AFF72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5C863-48B6-4F80-91D6-EBD56BF4A6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A19E5-BBA6-4EB4-8572-B39DF2F303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E5196-1298-47CA-ADB7-021543134669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1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58BE2-BC58-46D9-8C93-CBED040E3D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F9D35-DF33-4984-B9CC-4A334EB29478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EA2EE-F653-46C6-B963-E0ECF1FD1A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7E658-C5E9-4682-8046-B05EDCD632F5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8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1E5E2-B6B3-493F-9FC5-24022C01F9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105D1-4AF9-4742-8887-B977CD0A6E23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8BC24-9BD8-458C-9DFB-FA21D5F150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4FF00-0A4A-42F4-8A13-FBD4CCF48147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842C8-2268-464E-B649-0350C2ADBF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BFDA0-886D-4C66-ABCE-6B2E15FE9DDF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6A230-A839-43B0-9D6C-3E62E6A80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A079F-455B-49D5-876F-A68B3A2901D9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47B88-E01A-479A-92D7-7A2997E079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AB7C2-F20C-4EEE-8D78-527AF0076163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57A13-B2BF-4813-B21D-94C1070745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F41A4-5166-421C-A432-39CB9D1147DB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4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D28E9-306A-4A0D-8C17-71FBFF080B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F8820-BBDB-43E4-87F7-6A84813CCADB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F7390EB8-1987-40D6-9324-A49C4346A3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4C267EF9-AD1F-42FE-AB5D-1EECB552FC1F}" type="datetimeFigureOut">
              <a:rPr lang="en-US" smtClean="0"/>
              <a:pPr>
                <a:defRPr/>
              </a:pPr>
              <a:t>5/21/2014</a:t>
            </a:fld>
            <a:endParaRPr lang="en-US"/>
          </a:p>
        </p:txBody>
      </p:sp>
      <p:sp>
        <p:nvSpPr>
          <p:cNvPr id="1032" name="Rectangle 17"/>
          <p:cNvSpPr>
            <a:spLocks noChangeArrowheads="1"/>
          </p:cNvSpPr>
          <p:nvPr/>
        </p:nvSpPr>
        <p:spPr bwMode="auto">
          <a:xfrm>
            <a:off x="381000" y="152400"/>
            <a:ext cx="579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/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mstuff.com/proddetail.php?prod=SCP" TargetMode="External"/><Relationship Id="rId13" Type="http://schemas.openxmlformats.org/officeDocument/2006/relationships/image" Target="../media/image54.jpg"/><Relationship Id="rId3" Type="http://schemas.openxmlformats.org/officeDocument/2006/relationships/hyperlink" Target="http://lib.stanford.edu/digitial-forensics-stanford-university-libraries/catweasel-universal-floppy-drive-controller" TargetMode="External"/><Relationship Id="rId7" Type="http://schemas.openxmlformats.org/officeDocument/2006/relationships/hyperlink" Target="http://disk2fdi.joguin.com/D2FCABLE.htm" TargetMode="External"/><Relationship Id="rId12" Type="http://schemas.openxmlformats.org/officeDocument/2006/relationships/image" Target="../media/image5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viceside.com/fc5025.html" TargetMode="External"/><Relationship Id="rId11" Type="http://schemas.openxmlformats.org/officeDocument/2006/relationships/image" Target="../media/image52.jpeg"/><Relationship Id="rId5" Type="http://schemas.openxmlformats.org/officeDocument/2006/relationships/hyperlink" Target="http://www.kryoflux.com/" TargetMode="External"/><Relationship Id="rId10" Type="http://schemas.openxmlformats.org/officeDocument/2006/relationships/image" Target="../media/image51.jpeg"/><Relationship Id="rId4" Type="http://schemas.openxmlformats.org/officeDocument/2006/relationships/hyperlink" Target="http://discferret.com/wiki/DiscFerret" TargetMode="External"/><Relationship Id="rId9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        </a:t>
            </a:r>
            <a:r>
              <a:rPr lang="en-US" sz="3600" dirty="0" smtClean="0"/>
              <a:t>An Introduction to Digital Forensics for Archivists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4419599"/>
            <a:ext cx="8610600" cy="118174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Porter Olsen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BitCurator Community Lead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e</a:t>
            </a:r>
            <a:r>
              <a:rPr lang="en-US" sz="2000" dirty="0" smtClean="0"/>
              <a:t>mail: polsen@umd.edu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twitter: @</a:t>
            </a:r>
            <a:r>
              <a:rPr lang="en-US" sz="2000" dirty="0" err="1" smtClean="0"/>
              <a:t>pwolsen</a:t>
            </a:r>
            <a:r>
              <a:rPr lang="en-US" sz="2000" dirty="0" smtClean="0"/>
              <a:t> @</a:t>
            </a:r>
            <a:r>
              <a:rPr lang="en-US" sz="2000" dirty="0" err="1" smtClean="0"/>
              <a:t>bitcurator</a:t>
            </a:r>
            <a:endParaRPr lang="en-US" sz="2000" dirty="0" smtClean="0"/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8" y="152400"/>
            <a:ext cx="25050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05" y="5601345"/>
            <a:ext cx="3340100" cy="825500"/>
          </a:xfrm>
          <a:prstGeom prst="rect">
            <a:avLst/>
          </a:prstGeom>
        </p:spPr>
      </p:pic>
      <p:pic>
        <p:nvPicPr>
          <p:cNvPr id="6" name="Picture 3" descr="C:\Users\Porter\Documents\Dropbox\BitCurator\Posters and Presentations\MITH-extlogotxt-bl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9607" y="5713489"/>
            <a:ext cx="5081129" cy="5814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26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95400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55" name="Title 3"/>
          <p:cNvSpPr>
            <a:spLocks noGrp="1"/>
          </p:cNvSpPr>
          <p:nvPr>
            <p:ph type="title"/>
          </p:nvPr>
        </p:nvSpPr>
        <p:spPr>
          <a:xfrm>
            <a:off x="381000" y="341293"/>
            <a:ext cx="9067800" cy="954107"/>
          </a:xfr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  <a:ea typeface="ＭＳ Ｐゴシック" pitchFamily="34" charset="-128"/>
              </a:rPr>
              <a:t>Stanford University Libraries and Academic Information Resources (SULAIR)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362200" y="304800"/>
            <a:ext cx="8229600" cy="68580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bg2"/>
                </a:solidFill>
                <a:ea typeface="ＭＳ Ｐゴシック" pitchFamily="34" charset="-128"/>
              </a:rPr>
              <a:t>British Library, London</a:t>
            </a:r>
          </a:p>
        </p:txBody>
      </p:sp>
      <p:pic>
        <p:nvPicPr>
          <p:cNvPr id="24579" name="Picture 2" descr="C:\Users\callee\Documents\images\20110630-british-library\IMG_0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19450"/>
            <a:ext cx="464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C:\Users\callee\Documents\images\20110630-british-library\IMG_08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bg2"/>
                </a:solidFill>
                <a:ea typeface="ＭＳ Ｐゴシック" pitchFamily="34" charset="-128"/>
              </a:rPr>
              <a:t>UNC School of Information and Library Science</a:t>
            </a:r>
          </a:p>
        </p:txBody>
      </p:sp>
      <p:pic>
        <p:nvPicPr>
          <p:cNvPr id="2" name="Picture 1" descr="unc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464815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534400" cy="1143000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Digital Forensics Can Help Archivists to Fulfill their Principles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99705"/>
              </p:ext>
            </p:extLst>
          </p:nvPr>
        </p:nvGraphicFramePr>
        <p:xfrm>
          <a:off x="228600" y="1527895"/>
          <a:ext cx="8839200" cy="510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20"/>
                <a:gridCol w="6891580"/>
              </a:tblGrid>
              <a:tr h="689507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Provenance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Identify,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extract and save essential information about context of creation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</a:tr>
              <a:tr h="992902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Original Order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Reflect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original folder structures, files associations, related applications and user accounts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</a:tr>
              <a:tr h="1599693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Chain of Custody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Documentation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how records were acquired and any transformations to them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Use well-established hardware and software mechanisms to ensure that data haven’t been changed inadvertently</a:t>
                      </a:r>
                      <a:endParaRPr lang="en-US" sz="2200" b="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</a:tr>
              <a:tr h="1578823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Identifying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Sensitive Information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5" marB="45705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Identify personally identifying information, regardless of where it appears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Flag for removal, redaction, closure or restriction</a:t>
                      </a:r>
                      <a:endParaRPr lang="en-US" sz="22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5" marB="45705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8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534400" cy="4038600"/>
          </a:xfrm>
        </p:spPr>
        <p:txBody>
          <a:bodyPr/>
          <a:lstStyle/>
          <a:p>
            <a:r>
              <a:rPr lang="ja-JP" altLang="en-US" sz="2400" dirty="0" smtClean="0">
                <a:ea typeface="ＭＳ Ｐゴシック" pitchFamily="34" charset="-128"/>
              </a:rPr>
              <a:t>“</a:t>
            </a:r>
            <a:r>
              <a:rPr lang="en-US" altLang="ja-JP" sz="2400" dirty="0" smtClean="0">
                <a:ea typeface="ＭＳ Ｐゴシック" pitchFamily="34" charset="-128"/>
              </a:rPr>
              <a:t>The process of identifying, preserving, analyzing and presenting digital evidence in a manner that is legally acceptable.</a:t>
            </a:r>
          </a:p>
          <a:p>
            <a:r>
              <a:rPr lang="ja-JP" altLang="en-US" sz="2400" dirty="0" smtClean="0">
                <a:ea typeface="ＭＳ Ｐゴシック" pitchFamily="34" charset="-128"/>
              </a:rPr>
              <a:t>“</a:t>
            </a:r>
            <a:r>
              <a:rPr lang="en-US" altLang="ja-JP" sz="2400" dirty="0" smtClean="0">
                <a:ea typeface="ＭＳ Ｐゴシック" pitchFamily="34" charset="-128"/>
              </a:rPr>
              <a:t>Involves multiple methods of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Discovering digital data (computer system, mobiles)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Recovering deleted, encrypted, or damaged file information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Monitoring live activity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Detecting violations of corporate policy</a:t>
            </a:r>
            <a:r>
              <a:rPr lang="ja-JP" altLang="en-US" sz="2400" dirty="0" smtClean="0">
                <a:ea typeface="ＭＳ Ｐゴシック" pitchFamily="34" charset="-128"/>
              </a:rPr>
              <a:t>”</a:t>
            </a:r>
            <a:r>
              <a:rPr lang="en-US" altLang="ja-JP" sz="2400" dirty="0" smtClean="0">
                <a:ea typeface="ＭＳ Ｐゴシック" pitchFamily="34" charset="-128"/>
              </a:rPr>
              <a:t>**</a:t>
            </a: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19100" y="381000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What is Digital Forensics (aka Forensic Computing)?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113489" y="5562600"/>
            <a:ext cx="8954311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/>
              <a:t>*McKemmish, R. </a:t>
            </a:r>
            <a:r>
              <a:rPr lang="ja-JP" altLang="en-US" sz="1600" dirty="0"/>
              <a:t>“</a:t>
            </a:r>
            <a:r>
              <a:rPr lang="en-US" altLang="ja-JP" sz="1600" dirty="0"/>
              <a:t>What is Forensic Computing?</a:t>
            </a:r>
            <a:r>
              <a:rPr lang="ja-JP" altLang="en-US" sz="1600" dirty="0"/>
              <a:t>”</a:t>
            </a:r>
            <a:r>
              <a:rPr lang="en-US" altLang="ja-JP" sz="1600" dirty="0"/>
              <a:t> </a:t>
            </a:r>
            <a:r>
              <a:rPr lang="en-US" altLang="ja-JP" sz="1600" i="1" dirty="0"/>
              <a:t>Trends and Issues in Crime and Criminal Justice </a:t>
            </a:r>
            <a:r>
              <a:rPr lang="en-US" altLang="ja-JP" sz="1600" dirty="0"/>
              <a:t>118 (1999).</a:t>
            </a:r>
          </a:p>
          <a:p>
            <a:pPr eaLnBrk="1" hangingPunct="1"/>
            <a:r>
              <a:rPr lang="en-US" sz="1600" dirty="0"/>
              <a:t>**Brad Glisson, Introduction to Computer Forensics &amp; E-discovery, University of Glasgow, Week 1 Lecture, September 2008.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 eaLnBrk="1" hangingPunct="1"/>
            <a:r>
              <a:rPr lang="en-US" sz="2000" b="1" u="sng" dirty="0" smtClean="0">
                <a:ea typeface="ＭＳ Ｐゴシック" pitchFamily="34" charset="-128"/>
              </a:rPr>
              <a:t>Not</a:t>
            </a:r>
            <a:r>
              <a:rPr lang="en-US" sz="2000" dirty="0" smtClean="0">
                <a:ea typeface="ＭＳ Ｐゴシック" pitchFamily="34" charset="-128"/>
              </a:rPr>
              <a:t> because you</a:t>
            </a:r>
            <a:r>
              <a:rPr lang="en-US" altLang="ja-JP" sz="2000" dirty="0" smtClean="0">
                <a:ea typeface="ＭＳ Ｐゴシック" pitchFamily="34" charset="-128"/>
              </a:rPr>
              <a:t>’re expected to solve crimes or catch malicious users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Recognition of how data can be recovered when </a:t>
            </a:r>
            <a:r>
              <a:rPr lang="en-US" sz="2000" b="1" u="sng" dirty="0" smtClean="0">
                <a:ea typeface="ＭＳ Ｐゴシック" pitchFamily="34" charset="-128"/>
              </a:rPr>
              <a:t>layers</a:t>
            </a:r>
            <a:r>
              <a:rPr lang="en-US" sz="2000" dirty="0" smtClean="0">
                <a:ea typeface="ＭＳ Ｐゴシック" pitchFamily="34" charset="-128"/>
              </a:rPr>
              <a:t> of technology fail or are no longer available</a:t>
            </a:r>
          </a:p>
          <a:p>
            <a:pPr eaLnBrk="1" hangingPunct="1"/>
            <a:r>
              <a:rPr lang="en-US" sz="2000" b="1" u="sng" dirty="0" smtClean="0">
                <a:ea typeface="ＭＳ Ｐゴシック" pitchFamily="34" charset="-128"/>
              </a:rPr>
              <a:t>Capturing evidence</a:t>
            </a:r>
            <a:r>
              <a:rPr lang="en-US" sz="2000" dirty="0" smtClean="0">
                <a:ea typeface="ＭＳ Ｐゴシック" pitchFamily="34" charset="-128"/>
              </a:rPr>
              <a:t> from places that are not always immediately visible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Ensuring that actions taken on files </a:t>
            </a:r>
            <a:r>
              <a:rPr lang="en-US" sz="2000" b="1" u="sng" dirty="0" smtClean="0">
                <a:ea typeface="ＭＳ Ｐゴシック" pitchFamily="34" charset="-128"/>
              </a:rPr>
              <a:t>don</a:t>
            </a:r>
            <a:r>
              <a:rPr lang="en-US" altLang="ja-JP" sz="2000" b="1" u="sng" dirty="0" smtClean="0">
                <a:ea typeface="ＭＳ Ｐゴシック" pitchFamily="34" charset="-128"/>
              </a:rPr>
              <a:t>’t make irreversible changes</a:t>
            </a:r>
            <a:r>
              <a:rPr lang="en-US" altLang="ja-JP" sz="2000" dirty="0" smtClean="0">
                <a:ea typeface="ＭＳ Ｐゴシック" pitchFamily="34" charset="-128"/>
              </a:rPr>
              <a:t> to essential characteristics (e.g. timestamps)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Attending to the </a:t>
            </a:r>
            <a:r>
              <a:rPr lang="en-US" sz="2000" b="1" u="sng" dirty="0" smtClean="0">
                <a:ea typeface="ＭＳ Ｐゴシック" pitchFamily="34" charset="-128"/>
              </a:rPr>
              <a:t>order of volatility</a:t>
            </a:r>
            <a:r>
              <a:rPr lang="en-US" sz="2000" dirty="0" smtClean="0">
                <a:ea typeface="ＭＳ Ｐゴシック" pitchFamily="34" charset="-128"/>
              </a:rPr>
              <a:t> – some types of data change much more quickly and often than others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Learning about wide array of </a:t>
            </a:r>
            <a:r>
              <a:rPr lang="en-US" sz="2000" b="1" u="sng" dirty="0" smtClean="0">
                <a:ea typeface="ＭＳ Ｐゴシック" pitchFamily="34" charset="-128"/>
              </a:rPr>
              <a:t>tools and techniques</a:t>
            </a:r>
            <a:r>
              <a:rPr lang="en-US" sz="2000" dirty="0" smtClean="0">
                <a:ea typeface="ＭＳ Ｐゴシック" pitchFamily="34" charset="-128"/>
              </a:rPr>
              <a:t> already available to deal with born-digital materials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Established practices for </a:t>
            </a:r>
            <a:r>
              <a:rPr lang="en-US" sz="2000" b="1" u="sng" dirty="0" smtClean="0">
                <a:ea typeface="ＭＳ Ｐゴシック" pitchFamily="34" charset="-128"/>
              </a:rPr>
              <a:t>documenting</a:t>
            </a:r>
            <a:r>
              <a:rPr lang="en-US" sz="2000" dirty="0" smtClean="0">
                <a:ea typeface="ＭＳ Ｐゴシック" pitchFamily="34" charset="-128"/>
              </a:rPr>
              <a:t> what we do, so others will know what we might have changed</a:t>
            </a:r>
          </a:p>
          <a:p>
            <a:pPr eaLnBrk="1" hangingPunct="1"/>
            <a:r>
              <a:rPr lang="en-US" sz="2000" dirty="0" smtClean="0">
                <a:ea typeface="ＭＳ Ｐゴシック" pitchFamily="34" charset="-128"/>
              </a:rPr>
              <a:t>Considerable </a:t>
            </a:r>
            <a:r>
              <a:rPr lang="en-US" sz="2000" b="1" u="sng" dirty="0" smtClean="0">
                <a:ea typeface="ＭＳ Ｐゴシック" pitchFamily="34" charset="-128"/>
              </a:rPr>
              <a:t>overlap</a:t>
            </a:r>
            <a:r>
              <a:rPr lang="en-US" sz="2000" dirty="0" smtClean="0">
                <a:ea typeface="ＭＳ Ｐゴシック" pitchFamily="34" charset="-128"/>
              </a:rPr>
              <a:t> between </a:t>
            </a:r>
            <a:r>
              <a:rPr lang="en-US" sz="2000" b="1" u="sng" dirty="0" smtClean="0">
                <a:ea typeface="ＭＳ Ｐゴシック" pitchFamily="34" charset="-128"/>
              </a:rPr>
              <a:t>technical knowledge</a:t>
            </a:r>
            <a:r>
              <a:rPr lang="en-US" sz="2000" dirty="0" smtClean="0">
                <a:ea typeface="ＭＳ Ｐゴシック" pitchFamily="34" charset="-128"/>
              </a:rPr>
              <a:t> required to do digital forensics and ad hoc acquisition of digital materials by libraries/archives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chemeClr val="bg2"/>
                </a:solidFill>
                <a:ea typeface="ＭＳ Ｐゴシック" pitchFamily="34" charset="-128"/>
              </a:rPr>
              <a:t>Why should we care about digital forensics</a:t>
            </a:r>
            <a:r>
              <a:rPr lang="en-US" sz="3200" dirty="0" smtClean="0">
                <a:ea typeface="ＭＳ Ｐゴシック" pitchFamily="34" charset="-128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8610600" cy="2133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  <a:cs typeface="Arial" charset="0"/>
              </a:rPr>
              <a:t>Funded by Andrew W. Mellon Foundation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Phase 1: October 1, 2011 – September 30, 2013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Phase 2 – October 1, 2013 – September 30, 2014</a:t>
            </a:r>
          </a:p>
          <a:p>
            <a:pPr eaLnBrk="1" hangingPunct="1"/>
            <a:r>
              <a:rPr lang="en-US" sz="2800" dirty="0" smtClean="0">
                <a:latin typeface="Arial" charset="0"/>
                <a:cs typeface="Arial" charset="0"/>
              </a:rPr>
              <a:t>Partners: School of Information and Library Science (SILS) at UNC and Maryland Institute for Technology in the Humanities (MITH)</a:t>
            </a:r>
          </a:p>
        </p:txBody>
      </p:sp>
      <p:pic>
        <p:nvPicPr>
          <p:cNvPr id="14339" name="Picture 15" descr="C:\Users\callee\Documents\subversion-unc\bitcurator\logos\UpdatedLogos\FinalBitCuratorLogo-No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0075"/>
            <a:ext cx="6648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20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mtClean="0"/>
              <a:t>Core BitCurator Team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28600" y="1112838"/>
            <a:ext cx="5791200" cy="4525962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Cal Lee, PI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Matt Kirschenbaum, Co-PI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Kam Woods, Technical Lead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Porter Olsen, Community Lead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Alex Chassanoff, Project Manager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Sunitha Misra, GA (UNC)</a:t>
            </a:r>
          </a:p>
          <a:p>
            <a:pPr eaLnBrk="1" hangingPunct="1"/>
            <a:r>
              <a:rPr lang="en-US" altLang="en-US" smtClean="0">
                <a:latin typeface="Arial" charset="0"/>
                <a:cs typeface="Arial" charset="0"/>
              </a:rPr>
              <a:t>Amanda Visconti, GA (MITH)</a:t>
            </a:r>
          </a:p>
          <a:p>
            <a:pPr eaLnBrk="1" hangingPunct="1"/>
            <a:endParaRPr lang="en-US" altLang="en-US" sz="360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altLang="en-US" sz="1600" smtClean="0">
              <a:latin typeface="Arial" charset="0"/>
              <a:cs typeface="Arial" charset="0"/>
            </a:endParaRPr>
          </a:p>
          <a:p>
            <a:endParaRPr lang="en-US" altLang="en-US" smtClean="0"/>
          </a:p>
        </p:txBody>
      </p:sp>
      <p:pic>
        <p:nvPicPr>
          <p:cNvPr id="7172" name="Picture 2" descr="Cal L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09600"/>
            <a:ext cx="1057275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Matt Kirschenba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1524000"/>
            <a:ext cx="97631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Kam Woo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384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 descr="http://www.bitcurator.net/wp-content/uploads/2012/05/alex-150x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63" y="3941763"/>
            <a:ext cx="1316037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2" descr="Porter Ols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200400"/>
            <a:ext cx="99695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1" descr="amanda-viscont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524500"/>
            <a:ext cx="12382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29163"/>
            <a:ext cx="10668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Two Groups of Advisors</a:t>
            </a:r>
          </a:p>
        </p:txBody>
      </p:sp>
      <p:pic>
        <p:nvPicPr>
          <p:cNvPr id="16387" name="Picture 2" descr="http://www.vancouverarchives.ca/wp-content/uploads/2011/12/BitCurator-project-personnel-and-pro-expert-pan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1588"/>
            <a:ext cx="4343400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00417"/>
              </p:ext>
            </p:extLst>
          </p:nvPr>
        </p:nvGraphicFramePr>
        <p:xfrm>
          <a:off x="152400" y="792524"/>
          <a:ext cx="8839200" cy="30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4343400"/>
              </a:tblGrid>
              <a:tr h="3656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Professional Experts Panel </a:t>
                      </a:r>
                      <a:endParaRPr lang="en-US" sz="18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Development Advisory Group</a:t>
                      </a:r>
                      <a:endParaRPr lang="en-US" sz="1800" dirty="0"/>
                    </a:p>
                  </a:txBody>
                  <a:tcPr marT="45709" marB="45709"/>
                </a:tc>
              </a:tr>
              <a:tr h="2437849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Bradley Daigle, University of Virginia Library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Erika Farr, Emory University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Jennie Levine </a:t>
                      </a:r>
                      <a:r>
                        <a:rPr lang="en-US" sz="1400" dirty="0" err="1" smtClean="0"/>
                        <a:t>Knies</a:t>
                      </a:r>
                      <a:r>
                        <a:rPr lang="en-US" sz="1400" dirty="0" smtClean="0"/>
                        <a:t>, University of Maryland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Jeremy Leighton John, British Library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Leslie Johnston, Library of Congress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Naomi Nelson, Duke University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Erin O’Meara, Gates Archive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Michael Olson, Stanford University Libraries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Gabriela Redwine, Harry Ransom Center, University of Texas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Susan Thomas, Bodleian Library, University of Oxford</a:t>
                      </a:r>
                      <a:endParaRPr lang="en-US" sz="14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Barbara </a:t>
                      </a:r>
                      <a:r>
                        <a:rPr lang="en-US" sz="1400" dirty="0" err="1" smtClean="0"/>
                        <a:t>Guttman</a:t>
                      </a:r>
                      <a:r>
                        <a:rPr lang="en-US" sz="1400" dirty="0" smtClean="0"/>
                        <a:t>, National Institute of Standards and Technology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Jerome McDonough, University of Illinois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Mark </a:t>
                      </a:r>
                      <a:r>
                        <a:rPr lang="en-US" sz="1400" dirty="0" err="1" smtClean="0"/>
                        <a:t>Matienzo</a:t>
                      </a:r>
                      <a:r>
                        <a:rPr lang="en-US" sz="1400" dirty="0" smtClean="0"/>
                        <a:t>, Yale University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Courtney Mumma, </a:t>
                      </a:r>
                      <a:r>
                        <a:rPr lang="en-US" sz="1400" dirty="0" err="1" smtClean="0"/>
                        <a:t>Artefactual</a:t>
                      </a:r>
                      <a:r>
                        <a:rPr lang="en-US" sz="1400" dirty="0" smtClean="0"/>
                        <a:t> Systems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 smtClean="0"/>
                        <a:t>David Pearson, National Library of Australia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Doug Reside, New York Public Library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Seth Shaw, University Archives, Duke University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 smtClean="0"/>
                        <a:t>William Underwood, Georgia Tech</a:t>
                      </a:r>
                    </a:p>
                  </a:txBody>
                  <a:tcPr marT="45709" marB="45709"/>
                </a:tc>
              </a:tr>
            </a:tbl>
          </a:graphicData>
        </a:graphic>
      </p:graphicFrame>
      <p:pic>
        <p:nvPicPr>
          <p:cNvPr id="163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848100"/>
            <a:ext cx="44386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3716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BitCurator Goals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76800"/>
          </a:xfrm>
        </p:spPr>
        <p:txBody>
          <a:bodyPr/>
          <a:lstStyle/>
          <a:p>
            <a:r>
              <a:rPr lang="en-US" dirty="0" smtClean="0"/>
              <a:t>Develop a system for collecting professionals that incorporates the functionality of open-source digital forensics tools</a:t>
            </a:r>
          </a:p>
          <a:p>
            <a:r>
              <a:rPr lang="en-US" dirty="0" smtClean="0"/>
              <a:t>Address two fundamental needs not usually addressed by the digital forensics industry: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Incorporation into the workflow of archives/library ingest and collection management environments</a:t>
            </a:r>
          </a:p>
          <a:p>
            <a:pPr lvl="1"/>
            <a:r>
              <a:rPr lang="en-US" dirty="0" smtClean="0"/>
              <a:t>Provision of public access to the data</a:t>
            </a:r>
          </a:p>
        </p:txBody>
      </p:sp>
    </p:spTree>
    <p:extLst>
      <p:ext uri="{BB962C8B-B14F-4D97-AF65-F5344CB8AC3E}">
        <p14:creationId xmlns:p14="http://schemas.microsoft.com/office/powerpoint/2010/main" val="1451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Overview and Acknowledgment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1371600"/>
            <a:ext cx="7696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The bulk of this lecture is drawn from the SAA DAS course on digital forensics designed &amp; taught by Cal Lee (BitCurator PI) &amp; </a:t>
            </a:r>
            <a:r>
              <a:rPr lang="en-US" sz="2400" dirty="0" err="1" smtClean="0">
                <a:latin typeface="Calibri" panose="020F0502020204030204" pitchFamily="34" charset="0"/>
              </a:rPr>
              <a:t>Kam</a:t>
            </a:r>
            <a:r>
              <a:rPr lang="en-US" sz="2400" dirty="0" smtClean="0">
                <a:latin typeface="Calibri" panose="020F0502020204030204" pitchFamily="34" charset="0"/>
              </a:rPr>
              <a:t> Woods (BitCurator Technical Lead)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Overview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Defining digital forensics and its role in digital preservation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Brief introduction to the BitCurator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Layers of abstraction: multiple ways to interact with digital objects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Disk imaging vs. Logical copy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How data is stored on digital media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An introduction to file systems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itCurator 0.4.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27" y="1828800"/>
            <a:ext cx="5143047" cy="3963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0" y="2435382"/>
            <a:ext cx="3730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Ubuntu Linux 12.04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Open source digital forensics tools (</a:t>
            </a:r>
            <a:r>
              <a:rPr lang="en-US" dirty="0" err="1" smtClean="0"/>
              <a:t>Guymager</a:t>
            </a:r>
            <a:r>
              <a:rPr lang="en-US" dirty="0" smtClean="0"/>
              <a:t>, The Sleuth Kit, </a:t>
            </a:r>
            <a:r>
              <a:rPr lang="en-US" dirty="0" err="1" smtClean="0"/>
              <a:t>bulk_extractor</a:t>
            </a:r>
            <a:r>
              <a:rPr lang="en-US" dirty="0" smtClean="0"/>
              <a:t>, etc.)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BitCurator interface and reporting tool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Digital forensics plug-ins for Nautilus (Ubuntu file browser) 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3716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The BitCurator Environment</a:t>
            </a:r>
          </a:p>
        </p:txBody>
      </p:sp>
    </p:spTree>
    <p:extLst>
      <p:ext uri="{BB962C8B-B14F-4D97-AF65-F5344CB8AC3E}">
        <p14:creationId xmlns:p14="http://schemas.microsoft.com/office/powerpoint/2010/main" val="1117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Nature of Digital Materials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458200" cy="5029200"/>
          </a:xfrm>
        </p:spPr>
        <p:txBody>
          <a:bodyPr/>
          <a:lstStyle/>
          <a:p>
            <a:pPr marL="57150" indent="-57150" eaLnBrk="1" hangingPunct="1">
              <a:buFontTx/>
              <a:buNone/>
            </a:pPr>
            <a:r>
              <a:rPr lang="en-US" sz="2300" dirty="0" smtClean="0">
                <a:ea typeface="ＭＳ Ｐゴシック" pitchFamily="34" charset="-128"/>
              </a:rPr>
              <a:t>"Computer science is largely a matter of </a:t>
            </a:r>
            <a:r>
              <a:rPr lang="en-US" sz="2300" b="1" dirty="0" smtClean="0">
                <a:ea typeface="ＭＳ Ｐゴシック" pitchFamily="34" charset="-128"/>
              </a:rPr>
              <a:t>abstraction</a:t>
            </a:r>
            <a:r>
              <a:rPr lang="en-US" sz="2300" dirty="0" smtClean="0">
                <a:ea typeface="ＭＳ Ｐゴシック" pitchFamily="34" charset="-128"/>
              </a:rPr>
              <a:t>: identifying a wide range of applications that include some overlapping functionality, and then working to </a:t>
            </a:r>
            <a:r>
              <a:rPr lang="en-US" sz="2300" b="1" dirty="0" smtClean="0">
                <a:ea typeface="ＭＳ Ｐゴシック" pitchFamily="34" charset="-128"/>
              </a:rPr>
              <a:t>abstract out</a:t>
            </a:r>
            <a:r>
              <a:rPr lang="en-US" sz="2300" dirty="0" smtClean="0">
                <a:ea typeface="ＭＳ Ｐゴシック" pitchFamily="34" charset="-128"/>
              </a:rPr>
              <a:t> that shared functionality into a distinct service layer (or module, or language, or whatever).  That new service layer then becomes a platform on top of which many other functionalities can be built that had previously been impractical or even unimagined.  How does this activity of abstraction work as a practical matter?  It's technical work, of course, but it's also </a:t>
            </a:r>
            <a:r>
              <a:rPr lang="en-US" sz="2300" b="1" dirty="0" smtClean="0">
                <a:ea typeface="ＭＳ Ｐゴシック" pitchFamily="34" charset="-128"/>
              </a:rPr>
              <a:t>social work</a:t>
            </a:r>
            <a:r>
              <a:rPr lang="en-US" sz="2300" dirty="0" smtClean="0">
                <a:ea typeface="ＭＳ Ｐゴシック" pitchFamily="34" charset="-128"/>
              </a:rPr>
              <a:t>.  It is unlikely that any one computer scientist will be an expert in every one of the important applications areas that may benefit from the abstract service.  So </a:t>
            </a:r>
            <a:r>
              <a:rPr lang="en-US" sz="2300" b="1" dirty="0" smtClean="0">
                <a:ea typeface="ＭＳ Ｐゴシック" pitchFamily="34" charset="-128"/>
              </a:rPr>
              <a:t>collaboration</a:t>
            </a:r>
            <a:r>
              <a:rPr lang="en-US" sz="2300" dirty="0" smtClean="0">
                <a:ea typeface="ＭＳ Ｐゴシック" pitchFamily="34" charset="-128"/>
              </a:rPr>
              <a:t> will be required.</a:t>
            </a:r>
            <a:r>
              <a:rPr lang="ja-JP" altLang="en-US" sz="2300" dirty="0" smtClean="0">
                <a:ea typeface="ＭＳ Ｐゴシック" pitchFamily="34" charset="-128"/>
              </a:rPr>
              <a:t>”</a:t>
            </a:r>
            <a:r>
              <a:rPr lang="en-US" altLang="ja-JP" sz="2300" dirty="0" smtClean="0">
                <a:ea typeface="ＭＳ Ｐゴシック" pitchFamily="34" charset="-128"/>
              </a:rPr>
              <a:t> (emphasis added)</a:t>
            </a:r>
            <a:br>
              <a:rPr lang="en-US" altLang="ja-JP" sz="2300" dirty="0" smtClean="0">
                <a:ea typeface="ＭＳ Ｐゴシック" pitchFamily="34" charset="-128"/>
              </a:rPr>
            </a:br>
            <a:r>
              <a:rPr lang="en-US" altLang="ja-JP" sz="2300" dirty="0" smtClean="0">
                <a:ea typeface="ＭＳ Ｐゴシック" pitchFamily="34" charset="-128"/>
              </a:rPr>
              <a:t>  		            </a:t>
            </a:r>
          </a:p>
          <a:p>
            <a:pPr marL="57150" indent="-57150" eaLnBrk="1" hangingPunct="1">
              <a:buFontTx/>
              <a:buNone/>
            </a:pPr>
            <a:r>
              <a:rPr lang="en-US" altLang="ja-JP" sz="2300" dirty="0" smtClean="0">
                <a:ea typeface="ＭＳ Ｐゴシック" pitchFamily="34" charset="-128"/>
              </a:rPr>
              <a:t>                              - Phil </a:t>
            </a:r>
            <a:r>
              <a:rPr lang="en-US" altLang="ja-JP" sz="2300" dirty="0" err="1" smtClean="0">
                <a:ea typeface="ＭＳ Ｐゴシック" pitchFamily="34" charset="-128"/>
              </a:rPr>
              <a:t>Agre</a:t>
            </a:r>
            <a:r>
              <a:rPr lang="en-US" altLang="ja-JP" sz="2300" dirty="0" smtClean="0">
                <a:ea typeface="ＭＳ Ｐゴシック" pitchFamily="34" charset="-128"/>
              </a:rPr>
              <a:t>, Red Rock Eater, March 25, 2000</a:t>
            </a:r>
            <a:endParaRPr lang="en-US" sz="2300" dirty="0" smtClean="0">
              <a:ea typeface="ＭＳ Ｐゴシック" pitchFamily="34" charset="-128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Layers and Abstraction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Users view, read, write and click on things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Programmers usually write &amp; reuse source code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400" i="1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i="1" dirty="0" smtClean="0">
                <a:ea typeface="ＭＳ Ｐゴシック" pitchFamily="34" charset="-128"/>
              </a:rPr>
              <a:t>		</a:t>
            </a:r>
            <a:r>
              <a:rPr lang="en-US" sz="1600" i="1" dirty="0" smtClean="0">
                <a:ea typeface="ＭＳ Ｐゴシック" pitchFamily="34" charset="-128"/>
              </a:rPr>
              <a:t>#include &lt;</a:t>
            </a:r>
            <a:r>
              <a:rPr lang="en-US" sz="1600" i="1" dirty="0" err="1" smtClean="0">
                <a:ea typeface="ＭＳ Ｐゴシック" pitchFamily="34" charset="-128"/>
              </a:rPr>
              <a:t>iostream</a:t>
            </a:r>
            <a:r>
              <a:rPr lang="en-US" sz="1600" i="1" dirty="0" smtClean="0">
                <a:ea typeface="ＭＳ Ｐゴシック" pitchFamily="34" charset="-128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i="1" dirty="0" smtClean="0">
                <a:ea typeface="ＭＳ Ｐゴシック" pitchFamily="34" charset="-128"/>
              </a:rPr>
              <a:t>		</a:t>
            </a:r>
            <a:r>
              <a:rPr lang="en-US" sz="1600" i="1" dirty="0" err="1" smtClean="0">
                <a:ea typeface="ＭＳ Ｐゴシック" pitchFamily="34" charset="-128"/>
              </a:rPr>
              <a:t>int</a:t>
            </a:r>
            <a:r>
              <a:rPr lang="en-US" sz="1600" i="1" dirty="0" smtClean="0">
                <a:ea typeface="ＭＳ Ｐゴシック" pitchFamily="34" charset="-128"/>
              </a:rPr>
              <a:t> main()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i="1" dirty="0" smtClean="0">
                <a:ea typeface="ＭＳ Ｐゴシック" pitchFamily="34" charset="-128"/>
              </a:rPr>
              <a:t>		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i="1" dirty="0" smtClean="0">
                <a:ea typeface="ＭＳ Ｐゴシック" pitchFamily="34" charset="-128"/>
              </a:rPr>
              <a:t>			</a:t>
            </a:r>
            <a:r>
              <a:rPr lang="en-US" sz="1600" i="1" dirty="0" err="1" smtClean="0">
                <a:ea typeface="ＭＳ Ｐゴシック" pitchFamily="34" charset="-128"/>
              </a:rPr>
              <a:t>std</a:t>
            </a:r>
            <a:r>
              <a:rPr lang="en-US" sz="1600" i="1" dirty="0" smtClean="0">
                <a:ea typeface="ＭＳ Ｐゴシック" pitchFamily="34" charset="-128"/>
              </a:rPr>
              <a:t>::</a:t>
            </a:r>
            <a:r>
              <a:rPr lang="en-US" sz="1600" i="1" dirty="0" err="1" smtClean="0">
                <a:ea typeface="ＭＳ Ｐゴシック" pitchFamily="34" charset="-128"/>
              </a:rPr>
              <a:t>cout</a:t>
            </a:r>
            <a:r>
              <a:rPr lang="en-US" sz="1600" i="1" dirty="0" smtClean="0">
                <a:ea typeface="ＭＳ Ｐゴシック" pitchFamily="34" charset="-128"/>
              </a:rPr>
              <a:t> &lt;&lt; "Hello, world!\n";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i="1" dirty="0" smtClean="0">
                <a:ea typeface="ＭＳ Ｐゴシック" pitchFamily="34" charset="-128"/>
              </a:rPr>
              <a:t>		}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i="1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Software &amp; firmware manipulates data and instructions as bits (10100001110101)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Physical equipment deals with magnetic charges, holes in optical disks, holes in punch cards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Translations Across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05518"/>
              </p:ext>
            </p:extLst>
          </p:nvPr>
        </p:nvGraphicFramePr>
        <p:xfrm>
          <a:off x="206375" y="690563"/>
          <a:ext cx="8709025" cy="6056833"/>
        </p:xfrm>
        <a:graphic>
          <a:graphicData uri="http://schemas.openxmlformats.org/drawingml/2006/table">
            <a:tbl>
              <a:tblPr/>
              <a:tblGrid>
                <a:gridCol w="631825"/>
                <a:gridCol w="2590800"/>
                <a:gridCol w="5486400"/>
              </a:tblGrid>
              <a:tr h="2242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Label</a:t>
                      </a:r>
                      <a:endParaRPr lang="en-US" sz="16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Explanation</a:t>
                      </a:r>
                      <a:endParaRPr lang="en-US" sz="16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8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Set of objects that form an aggregation that is meaningful encountered as an entity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7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composed of multiple files, each of which could also be encountered as individual files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6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As rendered and encountered within a specific application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5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Files encountered as discrete set of items with associate paths and file names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4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encountered as a continuous series of binary values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Discrete “chunk” of data that is part of a larger file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7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Series of 1s and 0s as accessed from the storage media using input/output hardware and software (e.g. controllers, drivers, ports, connectors)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Stream of magnetic flux</a:t>
                      </a:r>
                      <a:r>
                        <a:rPr lang="en-US" sz="16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transitions or other analog electronic output read from the drive without yet interpreting the signal stream as a set of discrete values (i.e. not treated as a digital bitstream that can be directly read by the host computer)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0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Bitstream on physical medium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Physical properties of the storage medium that  are interpreted as bitstreams at Level 1</a:t>
                      </a:r>
                    </a:p>
                  </a:txBody>
                  <a:tcPr marL="51632" marR="51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2271" name="TextBox 3"/>
          <p:cNvSpPr txBox="1">
            <a:spLocks noChangeArrowheads="1"/>
          </p:cNvSpPr>
          <p:nvPr/>
        </p:nvSpPr>
        <p:spPr bwMode="auto">
          <a:xfrm>
            <a:off x="381000" y="152400"/>
            <a:ext cx="67169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2"/>
                </a:solidFill>
                <a:cs typeface="Arial" charset="0"/>
              </a:rPr>
              <a:t>Digital Resources - Levels of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273" name="TextBox 2"/>
          <p:cNvSpPr txBox="1">
            <a:spLocks noChangeArrowheads="1"/>
          </p:cNvSpPr>
          <p:nvPr/>
        </p:nvSpPr>
        <p:spPr bwMode="auto">
          <a:xfrm>
            <a:off x="457199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3274" name="Picture 2" descr="C:\Users\callee\Documents\projects_past\vidarch\contextminer-election-list-big-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43000"/>
            <a:ext cx="6248400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297" name="TextBox 2"/>
          <p:cNvSpPr txBox="1">
            <a:spLocks noChangeArrowheads="1"/>
          </p:cNvSpPr>
          <p:nvPr/>
        </p:nvSpPr>
        <p:spPr bwMode="auto">
          <a:xfrm>
            <a:off x="381000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4298" name="Picture 2" descr="C:\Users\callee\Documents\projects_past\vidarch\crush-gulian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471613"/>
            <a:ext cx="6650038" cy="531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321" name="TextBox 2"/>
          <p:cNvSpPr txBox="1">
            <a:spLocks noChangeArrowheads="1"/>
          </p:cNvSpPr>
          <p:nvPr/>
        </p:nvSpPr>
        <p:spPr bwMode="auto">
          <a:xfrm>
            <a:off x="457200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5322" name="Picture 2" descr="C:\Users\callee\Documents\projects_past\vidarch\vote-diffe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371600"/>
            <a:ext cx="625475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345" name="TextBox 2"/>
          <p:cNvSpPr txBox="1">
            <a:spLocks noChangeArrowheads="1"/>
          </p:cNvSpPr>
          <p:nvPr/>
        </p:nvSpPr>
        <p:spPr bwMode="auto">
          <a:xfrm>
            <a:off x="3048000" y="152400"/>
            <a:ext cx="4011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>
                <a:cs typeface="Arial" charset="0"/>
              </a:rPr>
              <a:t>Interaction Examples</a:t>
            </a:r>
          </a:p>
        </p:txBody>
      </p:sp>
      <p:pic>
        <p:nvPicPr>
          <p:cNvPr id="56346" name="Picture 1" descr="kingsto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7950"/>
            <a:ext cx="60198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7" name="Picture 1" descr="kingston-1-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124200"/>
            <a:ext cx="4837112" cy="3287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369" name="TextBox 2"/>
          <p:cNvSpPr txBox="1">
            <a:spLocks noChangeArrowheads="1"/>
          </p:cNvSpPr>
          <p:nvPr/>
        </p:nvSpPr>
        <p:spPr bwMode="auto">
          <a:xfrm>
            <a:off x="381000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7370" name="Picture 1" descr="kingston-hview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89575"/>
            <a:ext cx="5961438" cy="55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Many archivists know how to process this stuff: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24000"/>
            <a:ext cx="5791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35668" y="6019800"/>
            <a:ext cx="838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/>
              <a:t>Source: The Processing Table: Reflections on a manuscripts internship at the Lilly Library. https://processingtable.wordpress.com/tag/archival-processing/</a:t>
            </a:r>
          </a:p>
        </p:txBody>
      </p:sp>
    </p:spTree>
    <p:extLst>
      <p:ext uri="{BB962C8B-B14F-4D97-AF65-F5344CB8AC3E}">
        <p14:creationId xmlns:p14="http://schemas.microsoft.com/office/powerpoint/2010/main" val="81868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393" name="TextBox 2"/>
          <p:cNvSpPr txBox="1">
            <a:spLocks noChangeArrowheads="1"/>
          </p:cNvSpPr>
          <p:nvPr/>
        </p:nvSpPr>
        <p:spPr bwMode="auto">
          <a:xfrm>
            <a:off x="381000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8394" name="Picture 8" descr="docx-in-winz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1788"/>
            <a:ext cx="6172200" cy="40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70048"/>
              </p:ext>
            </p:extLst>
          </p:nvPr>
        </p:nvGraphicFramePr>
        <p:xfrm>
          <a:off x="228600" y="819150"/>
          <a:ext cx="2819400" cy="5889626"/>
        </p:xfrm>
        <a:graphic>
          <a:graphicData uri="http://schemas.openxmlformats.org/drawingml/2006/table">
            <a:tbl>
              <a:tblPr/>
              <a:tblGrid>
                <a:gridCol w="281940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through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I/O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417" name="TextBox 2"/>
          <p:cNvSpPr txBox="1">
            <a:spLocks noChangeArrowheads="1"/>
          </p:cNvSpPr>
          <p:nvPr/>
        </p:nvSpPr>
        <p:spPr bwMode="auto">
          <a:xfrm>
            <a:off x="361606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5" name="Picture 2" descr="C:\Users\callee\Documents\teaching\forensics-screenshots\guymager-acquisition-run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0" y="1066800"/>
            <a:ext cx="702564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441" name="TextBox 2"/>
          <p:cNvSpPr txBox="1">
            <a:spLocks noChangeArrowheads="1"/>
          </p:cNvSpPr>
          <p:nvPr/>
        </p:nvSpPr>
        <p:spPr bwMode="auto">
          <a:xfrm>
            <a:off x="3048000" y="152400"/>
            <a:ext cx="4011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>
                <a:cs typeface="Arial" charset="0"/>
              </a:rPr>
              <a:t>Interaction Examples</a:t>
            </a:r>
          </a:p>
        </p:txBody>
      </p:sp>
      <p:pic>
        <p:nvPicPr>
          <p:cNvPr id="60442" name="Picture 2" descr="C:\Users\callee\Documents\images\kryoflux_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-76200"/>
            <a:ext cx="8355012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054600" y="304800"/>
            <a:ext cx="4089400" cy="32766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19150"/>
          <a:ext cx="3003550" cy="5889626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Level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1627" marR="5162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Aggregation of objects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Object or package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In-application rendering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through filesystem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as “raw” bitstream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Sub-file data structure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Raw signal stream through I/O equipment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3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Bitstream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on physical medium</a:t>
                      </a:r>
                    </a:p>
                  </a:txBody>
                  <a:tcPr marL="51627" marR="516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1465" name="TextBox 2"/>
          <p:cNvSpPr txBox="1">
            <a:spLocks noChangeArrowheads="1"/>
          </p:cNvSpPr>
          <p:nvPr/>
        </p:nvSpPr>
        <p:spPr bwMode="auto">
          <a:xfrm>
            <a:off x="374515" y="304800"/>
            <a:ext cx="4305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2"/>
                </a:solidFill>
                <a:cs typeface="Arial" charset="0"/>
              </a:rPr>
              <a:t>Interaction Examples</a:t>
            </a:r>
          </a:p>
        </p:txBody>
      </p:sp>
      <p:pic>
        <p:nvPicPr>
          <p:cNvPr id="61466" name="Picture 5" descr="veeco-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6" y="889575"/>
            <a:ext cx="5358825" cy="53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7" name="Text Box 4"/>
          <p:cNvSpPr txBox="1">
            <a:spLocks noChangeArrowheads="1"/>
          </p:cNvSpPr>
          <p:nvPr/>
        </p:nvSpPr>
        <p:spPr bwMode="auto">
          <a:xfrm>
            <a:off x="762000" y="6505575"/>
            <a:ext cx="760571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cs typeface="Arial" charset="0"/>
              </a:rPr>
              <a:t>Veeco Instruments. http://www.veeco.com/library/nanotheater_detail.php?type=application&amp;id=78&amp;app_id=34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066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Three Complicating Factors for Archivists: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221" y="1600200"/>
            <a:ext cx="6248400" cy="313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Medium Failure / Bit </a:t>
            </a:r>
            <a:r>
              <a:rPr lang="en-US" sz="2800" b="1" dirty="0" smtClean="0">
                <a:solidFill>
                  <a:schemeClr val="bg2"/>
                </a:solidFill>
              </a:rPr>
              <a:t>Rot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bg2"/>
                </a:solidFill>
              </a:rPr>
              <a:t>Obsolescence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bg2"/>
                </a:solidFill>
              </a:rPr>
              <a:t>Volatility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305800" cy="5257800"/>
          </a:xfrm>
        </p:spPr>
        <p:txBody>
          <a:bodyPr/>
          <a:lstStyle/>
          <a:p>
            <a:pPr marL="287338" indent="-287338" eaLnBrk="1" hangingPunct="1"/>
            <a:r>
              <a:rPr lang="en-US" sz="2400" dirty="0" smtClean="0">
                <a:ea typeface="ＭＳ Ｐゴシック" pitchFamily="34" charset="-128"/>
              </a:rPr>
              <a:t>Preventing measures can help (proper storage and handling), but bits on a given medium will eventual flip or become unreadable</a:t>
            </a:r>
          </a:p>
          <a:p>
            <a:pPr marL="287338" indent="-287338" eaLnBrk="1" hangingPunct="1"/>
            <a:r>
              <a:rPr lang="en-US" sz="2400" dirty="0" smtClean="0">
                <a:ea typeface="ＭＳ Ｐゴシック" pitchFamily="34" charset="-128"/>
              </a:rPr>
              <a:t>In repositories</a:t>
            </a:r>
          </a:p>
          <a:p>
            <a:pPr marL="687388" lvl="1" indent="-287338" eaLnBrk="1" hangingPunct="1"/>
            <a:r>
              <a:rPr lang="en-US" sz="2400" dirty="0" smtClean="0">
                <a:ea typeface="ＭＳ Ｐゴシック" pitchFamily="34" charset="-128"/>
              </a:rPr>
              <a:t>We maintain integrity of bit stream through security, checksums, periodic sampling and other validation</a:t>
            </a:r>
          </a:p>
          <a:p>
            <a:pPr marL="687388" lvl="1" indent="-287338" eaLnBrk="1" hangingPunct="1"/>
            <a:r>
              <a:rPr lang="en-US" sz="2400" dirty="0" smtClean="0">
                <a:ea typeface="ＭＳ Ｐゴシック" pitchFamily="34" charset="-128"/>
              </a:rPr>
              <a:t>Bit rot and advantages of newer media both call for periodic refreshing and reformatting</a:t>
            </a:r>
          </a:p>
          <a:p>
            <a:pPr marL="287338" indent="-287338" eaLnBrk="1" hangingPunct="1"/>
            <a:r>
              <a:rPr lang="en-US" sz="2400" dirty="0" smtClean="0">
                <a:ea typeface="ＭＳ Ｐゴシック" pitchFamily="34" charset="-128"/>
              </a:rPr>
              <a:t>But:</a:t>
            </a:r>
          </a:p>
          <a:p>
            <a:pPr marL="687388" lvl="1" indent="-287338" eaLnBrk="1" hangingPunct="1"/>
            <a:r>
              <a:rPr lang="en-US" sz="2400" dirty="0" smtClean="0">
                <a:ea typeface="ＭＳ Ｐゴシック" pitchFamily="34" charset="-128"/>
              </a:rPr>
              <a:t>The media we receive may not be so well maintained</a:t>
            </a:r>
          </a:p>
          <a:p>
            <a:pPr marL="687388" lvl="1" indent="-287338" eaLnBrk="1" hangingPunct="1"/>
            <a:r>
              <a:rPr lang="en-US" sz="2400" dirty="0" smtClean="0">
                <a:ea typeface="ＭＳ Ｐゴシック" pitchFamily="34" charset="-128"/>
              </a:rPr>
              <a:t>Ensuring the </a:t>
            </a:r>
            <a:r>
              <a:rPr lang="en-US" sz="2400" b="1" dirty="0" smtClean="0">
                <a:ea typeface="ＭＳ Ｐゴシック" pitchFamily="34" charset="-128"/>
              </a:rPr>
              <a:t>integrity of the bit stream</a:t>
            </a:r>
            <a:r>
              <a:rPr lang="en-US" sz="2400" dirty="0" smtClean="0">
                <a:ea typeface="ＭＳ Ｐゴシック" pitchFamily="34" charset="-128"/>
              </a:rPr>
              <a:t> when transferring from one medium to another is extremely important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9906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Bit Rot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7848600" cy="44196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ja-JP" altLang="en-US" sz="2800" dirty="0" smtClean="0">
                <a:ea typeface="ＭＳ Ｐゴシック" pitchFamily="34" charset="-128"/>
              </a:rPr>
              <a:t>“</a:t>
            </a:r>
            <a:r>
              <a:rPr lang="en-US" altLang="ja-JP" sz="2800" dirty="0" smtClean="0">
                <a:ea typeface="ＭＳ Ｐゴシック" pitchFamily="34" charset="-128"/>
              </a:rPr>
              <a:t>Obsolete power corrupts obsoletely.</a:t>
            </a:r>
            <a:r>
              <a:rPr lang="ja-JP" altLang="en-US" sz="2800" dirty="0" smtClean="0">
                <a:ea typeface="ＭＳ Ｐゴシック" pitchFamily="34" charset="-128"/>
              </a:rPr>
              <a:t>”</a:t>
            </a:r>
            <a:endParaRPr lang="en-US" altLang="ja-JP" sz="2800" dirty="0" smtClean="0">
              <a:ea typeface="ＭＳ Ｐゴシック" pitchFamily="34" charset="-128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sz="2800" dirty="0" smtClean="0">
                <a:ea typeface="ＭＳ Ｐゴシック" pitchFamily="34" charset="-128"/>
              </a:rPr>
              <a:t>                                             - Ted Nelson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r>
              <a:rPr lang="en-US" sz="2800" dirty="0" smtClean="0">
                <a:ea typeface="ＭＳ Ｐゴシック" pitchFamily="34" charset="-128"/>
              </a:rPr>
              <a:t>The technology associated with interpreting the representation at each of the layers can change or become less available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144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Obsolescence</a:t>
            </a:r>
            <a:endParaRPr lang="en-US" sz="2000" b="1" dirty="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021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Some types of data change much more quickly and often than others</a:t>
            </a:r>
          </a:p>
          <a:p>
            <a:r>
              <a:rPr lang="en-US" sz="2400" dirty="0" smtClean="0">
                <a:ea typeface="ＭＳ Ｐゴシック" pitchFamily="34" charset="-128"/>
              </a:rPr>
              <a:t>Important to recognize in order to recover data from a computer system or media, while ensuring that actions don’</a:t>
            </a:r>
            <a:r>
              <a:rPr lang="en-US" altLang="ja-JP" sz="2400" dirty="0" smtClean="0">
                <a:ea typeface="ＭＳ Ｐゴシック" pitchFamily="34" charset="-128"/>
              </a:rPr>
              <a:t>t make irreversible changes to their record characteristics</a:t>
            </a:r>
          </a:p>
          <a:p>
            <a:r>
              <a:rPr lang="en-US" sz="2400" dirty="0" smtClean="0">
                <a:ea typeface="ＭＳ Ｐゴシック" pitchFamily="34" charset="-128"/>
              </a:rPr>
              <a:t>Example: If the contents of the browser cache are important to you, capture the cache before using the browser</a:t>
            </a: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Order of Volatility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4" y="2590578"/>
            <a:ext cx="2878784" cy="3895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054" y="1477926"/>
            <a:ext cx="840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Empty disk space is rarely empty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008474" y="2860158"/>
            <a:ext cx="42530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Deleted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File level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Swap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Temporary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Auto recovery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System files</a:t>
            </a:r>
          </a:p>
          <a:p>
            <a:endParaRPr 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066800"/>
          </a:xfrm>
        </p:spPr>
        <p:txBody>
          <a:bodyPr/>
          <a:lstStyle/>
          <a:p>
            <a:r>
              <a:rPr lang="en-US" sz="3200" b="1" strike="sngStrike" dirty="0" smtClean="0">
                <a:solidFill>
                  <a:schemeClr val="bg2"/>
                </a:solidFill>
                <a:ea typeface="ＭＳ Ｐゴシック" pitchFamily="34" charset="-128"/>
              </a:rPr>
              <a:t>The</a:t>
            </a:r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 A First Rule for Digital Forensics</a:t>
            </a:r>
            <a:endParaRPr lang="en-US" sz="3200" b="1" strike="sngStrike" dirty="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4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332" y="4715710"/>
            <a:ext cx="814333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b="1" i="1" dirty="0" smtClean="0"/>
              <a:t>[A] single file that contains an exact, sector-by-sector </a:t>
            </a:r>
            <a:r>
              <a:rPr lang="en-US" sz="2400" b="1" i="1" dirty="0" err="1" smtClean="0"/>
              <a:t>bitstream</a:t>
            </a:r>
            <a:r>
              <a:rPr lang="en-US" sz="2400" b="1" i="1" dirty="0" smtClean="0"/>
              <a:t> copy of the disk’s content and ensures that various forms of essential metadata and technical dependencies will be retained.”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sz="1600" dirty="0" smtClean="0"/>
              <a:t>- Ricky </a:t>
            </a:r>
            <a:r>
              <a:rPr lang="en-US" sz="1600" dirty="0" err="1" smtClean="0"/>
              <a:t>Erway</a:t>
            </a:r>
            <a:r>
              <a:rPr lang="en-US" sz="1600" dirty="0" smtClean="0"/>
              <a:t>, “You’ve Got to Walk Before You Can Run: First Steps 			for Managing Born-Digital Content Received on Physical Media”</a:t>
            </a:r>
          </a:p>
          <a:p>
            <a:endParaRPr lang="en-US" dirty="0"/>
          </a:p>
        </p:txBody>
      </p:sp>
      <p:pic>
        <p:nvPicPr>
          <p:cNvPr id="1026" name="Picture 2" descr="http://static.ddmcdn.com/gif/adding-a-hard-disk-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5" y="1618584"/>
            <a:ext cx="1973559" cy="19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2285742" y="2181224"/>
            <a:ext cx="1244009" cy="12014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49" y="1343354"/>
            <a:ext cx="5113916" cy="324487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066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Disk Imaging vs. Logical Copy</a:t>
            </a:r>
          </a:p>
        </p:txBody>
      </p:sp>
    </p:spTree>
    <p:extLst>
      <p:ext uri="{BB962C8B-B14F-4D97-AF65-F5344CB8AC3E}">
        <p14:creationId xmlns:p14="http://schemas.microsoft.com/office/powerpoint/2010/main" val="22543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How about processing this stuff?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535113"/>
            <a:ext cx="4857750" cy="375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038600" y="5334000"/>
            <a:ext cx="495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ja-JP" altLang="en-US" sz="1400"/>
              <a:t>“</a:t>
            </a:r>
            <a:r>
              <a:rPr lang="en-US" altLang="ja-JP" sz="1400" dirty="0"/>
              <a:t>Digital Forensics and creation of a narrative.</a:t>
            </a:r>
            <a:r>
              <a:rPr lang="ja-JP" altLang="en-US" sz="1400"/>
              <a:t>”</a:t>
            </a:r>
            <a:r>
              <a:rPr lang="en-US" altLang="ja-JP" sz="1400" dirty="0"/>
              <a:t> </a:t>
            </a:r>
            <a:r>
              <a:rPr lang="en-US" altLang="ja-JP" sz="1400" i="1" dirty="0"/>
              <a:t>Da Blog: ULCC Digital Archives Blog</a:t>
            </a:r>
            <a:r>
              <a:rPr lang="en-US" altLang="ja-JP" sz="1400" dirty="0"/>
              <a:t>. http://dablog.ulcc.ac.uk/2011/07/04/forensics/</a:t>
            </a:r>
            <a:endParaRPr lang="en-US" sz="1400" dirty="0"/>
          </a:p>
        </p:txBody>
      </p:sp>
      <p:pic>
        <p:nvPicPr>
          <p:cNvPr id="19461" name="Picture 3" descr="C:\Users\callee\Documents\projects-active\disk-image-collection\DomexSVN\papers\2009\ONR_2009\cdf-architecture.graffle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66863"/>
            <a:ext cx="39052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222250" y="5410200"/>
            <a:ext cx="221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/>
              <a:t>Source: Simson Garfinkel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sible andrew aines disk 2 f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0" y="1580312"/>
            <a:ext cx="7369179" cy="4404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410" y="6176513"/>
            <a:ext cx="75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Contents of a “logical” disk image—just visible files 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066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Disk Imaging vs. Logical Copy</a:t>
            </a:r>
          </a:p>
        </p:txBody>
      </p:sp>
    </p:spTree>
    <p:extLst>
      <p:ext uri="{BB962C8B-B14F-4D97-AF65-F5344CB8AC3E}">
        <p14:creationId xmlns:p14="http://schemas.microsoft.com/office/powerpoint/2010/main" val="2129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1321" y="6142009"/>
            <a:ext cx="848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Contents of a “forensic” disk image—deleted files, slack space, system files, and more </a:t>
            </a:r>
            <a:endParaRPr lang="en-US" dirty="0"/>
          </a:p>
        </p:txBody>
      </p:sp>
      <p:pic>
        <p:nvPicPr>
          <p:cNvPr id="5" name="Picture 4" descr="aines_deleted_fi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8" y="1273036"/>
            <a:ext cx="6866626" cy="472211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066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Disk Imaging vs. Logical Copy</a:t>
            </a:r>
          </a:p>
        </p:txBody>
      </p:sp>
    </p:spTree>
    <p:extLst>
      <p:ext uri="{BB962C8B-B14F-4D97-AF65-F5344CB8AC3E}">
        <p14:creationId xmlns:p14="http://schemas.microsoft.com/office/powerpoint/2010/main" val="13963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906962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Smallest unit of storage that can be assigned an address (i.e. can be directly identified &amp; found by the computer system)</a:t>
            </a:r>
          </a:p>
          <a:p>
            <a:r>
              <a:rPr lang="en-US" sz="2400" dirty="0" smtClean="0">
                <a:ea typeface="ＭＳ Ｐゴシック" pitchFamily="34" charset="-128"/>
              </a:rPr>
              <a:t>Have specified size, depending on the type of storage, e.g.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CD-ROM = 2048 bytes (2,352 including error checking)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floppies (usually) = 512 bytes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modern hard drives = 4,096 (previously 512 bytes)</a:t>
            </a:r>
          </a:p>
          <a:p>
            <a:r>
              <a:rPr lang="en-US" sz="2400" dirty="0" smtClean="0">
                <a:ea typeface="ＭＳ Ｐゴシック" pitchFamily="34" charset="-128"/>
              </a:rPr>
              <a:t>Created when disk is low-level formatted (usually by manufacturer) with bad sectors identified by disk controller so data won’</a:t>
            </a:r>
            <a:r>
              <a:rPr lang="en-US" altLang="ja-JP" sz="2400" dirty="0" smtClean="0">
                <a:ea typeface="ＭＳ Ｐゴシック" pitchFamily="34" charset="-128"/>
              </a:rPr>
              <a:t>t be written to them</a:t>
            </a: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Sectors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610600" cy="46783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ea typeface="ＭＳ Ｐゴシック" pitchFamily="34" charset="-128"/>
              </a:rPr>
              <a:t>Groups of sectors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ea typeface="ＭＳ Ｐゴシック" pitchFamily="34" charset="-128"/>
              </a:rPr>
              <a:t>Smallest unit of storage that can be tracked by the operating system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ea typeface="ＭＳ Ｐゴシック" pitchFamily="34" charset="-128"/>
              </a:rPr>
              <a:t>Sizes depends on operating system, type &amp; size of storage device – examples are 2048 bytes (4 sectors of 512 bytes) or 4096 bytes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ea typeface="ＭＳ Ｐゴシック" pitchFamily="34" charset="-128"/>
              </a:rPr>
              <a:t>Defined during high-level formatting performed by operating system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600px-Disk-structur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Box 2"/>
          <p:cNvSpPr txBox="1">
            <a:spLocks noChangeArrowheads="1"/>
          </p:cNvSpPr>
          <p:nvPr/>
        </p:nvSpPr>
        <p:spPr bwMode="auto">
          <a:xfrm>
            <a:off x="5486400" y="457200"/>
            <a:ext cx="3562350" cy="2678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dirty="0"/>
              <a:t>Hard Drive Structure: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A = track</a:t>
            </a:r>
          </a:p>
          <a:p>
            <a:pPr eaLnBrk="1" hangingPunct="1"/>
            <a:r>
              <a:rPr lang="en-US" sz="2800" dirty="0"/>
              <a:t>B = sector</a:t>
            </a:r>
          </a:p>
          <a:p>
            <a:pPr eaLnBrk="1" hangingPunct="1"/>
            <a:r>
              <a:rPr lang="en-US" sz="2800" dirty="0"/>
              <a:t>C = sector of a track</a:t>
            </a:r>
          </a:p>
          <a:p>
            <a:pPr eaLnBrk="1" hangingPunct="1"/>
            <a:r>
              <a:rPr lang="en-US" sz="2800" dirty="0"/>
              <a:t>D = cluster</a:t>
            </a:r>
          </a:p>
        </p:txBody>
      </p:sp>
      <p:sp>
        <p:nvSpPr>
          <p:cNvPr id="75780" name="TextBox 1"/>
          <p:cNvSpPr txBox="1">
            <a:spLocks noChangeArrowheads="1"/>
          </p:cNvSpPr>
          <p:nvPr/>
        </p:nvSpPr>
        <p:spPr bwMode="auto">
          <a:xfrm>
            <a:off x="76200" y="6248400"/>
            <a:ext cx="621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dirty="0"/>
              <a:t>Source: http://en.wikipedia.org/wiki/File:Disk-structure2.svg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"/>
          <p:cNvSpPr txBox="1">
            <a:spLocks noChangeArrowheads="1"/>
          </p:cNvSpPr>
          <p:nvPr/>
        </p:nvSpPr>
        <p:spPr bwMode="auto">
          <a:xfrm>
            <a:off x="42153" y="5867400"/>
            <a:ext cx="6172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dirty="0"/>
              <a:t>Source of Images: Compact Disk (CD). </a:t>
            </a:r>
            <a:r>
              <a:rPr lang="en-US" dirty="0" err="1"/>
              <a:t>USByte</a:t>
            </a:r>
            <a:r>
              <a:rPr lang="en-US" dirty="0"/>
              <a:t>. http://www.usbyte.com/common/compact_disk_3.htm</a:t>
            </a:r>
          </a:p>
          <a:p>
            <a:pPr eaLnBrk="1" hangingPunct="1"/>
            <a:endParaRPr lang="en-US" dirty="0"/>
          </a:p>
        </p:txBody>
      </p:sp>
      <p:sp>
        <p:nvSpPr>
          <p:cNvPr id="76803" name="TextBox 3"/>
          <p:cNvSpPr txBox="1">
            <a:spLocks noChangeArrowheads="1"/>
          </p:cNvSpPr>
          <p:nvPr/>
        </p:nvSpPr>
        <p:spPr bwMode="auto">
          <a:xfrm flipH="1">
            <a:off x="419100" y="484188"/>
            <a:ext cx="7467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chemeClr val="bg2"/>
                </a:solidFill>
              </a:rPr>
              <a:t>Optical Media – CD-ROM as Example</a:t>
            </a:r>
          </a:p>
        </p:txBody>
      </p:sp>
      <p:pic>
        <p:nvPicPr>
          <p:cNvPr id="76804" name="Picture 4" descr="cd_pi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 descr="compact_disk_3.htm_txt_cd structur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295400"/>
            <a:ext cx="4762500" cy="366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352800" y="2514600"/>
            <a:ext cx="6858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52400" y="3703638"/>
            <a:ext cx="5181600" cy="4525962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Uses integrated circuits to store data</a:t>
            </a:r>
          </a:p>
          <a:p>
            <a:r>
              <a:rPr lang="en-US" sz="2400" smtClean="0">
                <a:ea typeface="ＭＳ Ｐゴシック" pitchFamily="34" charset="-128"/>
              </a:rPr>
              <a:t>No moving parts</a:t>
            </a:r>
          </a:p>
          <a:p>
            <a:r>
              <a:rPr lang="en-US" sz="2400" smtClean="0">
                <a:ea typeface="ＭＳ Ｐゴシック" pitchFamily="34" charset="-128"/>
              </a:rPr>
              <a:t>Can be read using same I/O equipment as used for hard drives</a:t>
            </a:r>
          </a:p>
          <a:p>
            <a:r>
              <a:rPr lang="en-US" sz="2400" smtClean="0">
                <a:ea typeface="ＭＳ Ｐゴシック" pitchFamily="34" charset="-128"/>
              </a:rPr>
              <a:t>Increasingly common in laptops</a:t>
            </a:r>
          </a:p>
        </p:txBody>
      </p:sp>
      <p:sp>
        <p:nvSpPr>
          <p:cNvPr id="77828" name="TextBox 3"/>
          <p:cNvSpPr txBox="1">
            <a:spLocks noChangeArrowheads="1"/>
          </p:cNvSpPr>
          <p:nvPr/>
        </p:nvSpPr>
        <p:spPr bwMode="auto">
          <a:xfrm>
            <a:off x="3886200" y="6324600"/>
            <a:ext cx="5230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900"/>
              <a:t>Source:</a:t>
            </a:r>
          </a:p>
          <a:p>
            <a:pPr eaLnBrk="1" hangingPunct="1"/>
            <a:r>
              <a:rPr lang="en-US" sz="900"/>
              <a:t>http://www.tomshardware.com/gallery/ssd-controller-external-cache,0101-260900-0-0-0-0-jpg-.html</a:t>
            </a:r>
          </a:p>
        </p:txBody>
      </p:sp>
      <p:pic>
        <p:nvPicPr>
          <p:cNvPr id="77829" name="Picture 4" descr="Samsung-SSD-256-ToggleDD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838200"/>
            <a:ext cx="2950776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TextBox 4"/>
          <p:cNvSpPr txBox="1">
            <a:spLocks noChangeArrowheads="1"/>
          </p:cNvSpPr>
          <p:nvPr/>
        </p:nvSpPr>
        <p:spPr bwMode="auto">
          <a:xfrm>
            <a:off x="0" y="3059113"/>
            <a:ext cx="537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900"/>
              <a:t>Source:</a:t>
            </a:r>
          </a:p>
          <a:p>
            <a:pPr eaLnBrk="1" hangingPunct="1"/>
            <a:r>
              <a:rPr lang="en-US" sz="900"/>
              <a:t>http://www.tomshardware.com/gallery/Samsung-SSD-256-ToggleDDR,0101-260898-0-0-0-0-jpg-.html</a:t>
            </a:r>
          </a:p>
        </p:txBody>
      </p:sp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Solid-State Drives (SSDs)</a:t>
            </a:r>
          </a:p>
        </p:txBody>
      </p:sp>
      <p:pic>
        <p:nvPicPr>
          <p:cNvPr id="77831" name="Picture 6" descr="ssd-controller-external-cac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1219200"/>
            <a:ext cx="350996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</a:rPr>
              <a:t>Floppy Disks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r>
              <a:rPr lang="en-US" altLang="en-US" dirty="0" smtClean="0"/>
              <a:t>Physical storage is similar to hard drives described above (magnetic charges in a spinning disk)</a:t>
            </a:r>
          </a:p>
          <a:p>
            <a:r>
              <a:rPr lang="en-US" altLang="en-US" dirty="0" smtClean="0"/>
              <a:t>Various types and sizes, e.g. high density, double density, 3.5 inch, 5.25 inch, 8 inch</a:t>
            </a:r>
          </a:p>
          <a:p>
            <a:r>
              <a:rPr lang="en-US" altLang="en-US" dirty="0" smtClean="0"/>
              <a:t>3.5 inch floppies are relatively easy to read using a USB drive, but older ones are more complicated…</a:t>
            </a:r>
          </a:p>
        </p:txBody>
      </p:sp>
    </p:spTree>
    <p:extLst>
      <p:ext uri="{BB962C8B-B14F-4D97-AF65-F5344CB8AC3E}">
        <p14:creationId xmlns:p14="http://schemas.microsoft.com/office/powerpoint/2010/main" val="33210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ctr"/>
            <a:r>
              <a:rPr lang="en-US" altLang="en-US" sz="2400" dirty="0" smtClean="0">
                <a:solidFill>
                  <a:schemeClr val="tx1"/>
                </a:solidFill>
              </a:rPr>
              <a:t>Floppy Controller Hardware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657600" y="990600"/>
            <a:ext cx="4191000" cy="2928938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en-US" sz="1800" dirty="0" smtClean="0"/>
              <a:t>Disc Ferret</a:t>
            </a:r>
            <a:r>
              <a:rPr lang="en-US" altLang="en-US" sz="1800" baseline="30000" dirty="0" smtClean="0"/>
              <a:t>2</a:t>
            </a:r>
          </a:p>
        </p:txBody>
      </p:sp>
      <p:pic>
        <p:nvPicPr>
          <p:cNvPr id="15364" name="Picture 2" descr="Photo of a Catwease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323975"/>
            <a:ext cx="26098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152400" y="5791200"/>
            <a:ext cx="656461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hlinkClick r:id="rId3"/>
              </a:rPr>
              <a:t>http://lib.stanford.edu/digitial-forensics-stanford-university-libraries/catweasel-universal-floppy-drive-controller</a:t>
            </a:r>
            <a:endParaRPr lang="en-US" altLang="en-US" sz="10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hlinkClick r:id="rId4"/>
              </a:rPr>
              <a:t>http://discferret.com/wiki/DiscFerret</a:t>
            </a:r>
            <a:endParaRPr lang="en-US" altLang="en-US" sz="10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hlinkClick r:id="rId5"/>
              </a:rPr>
              <a:t>http://www.kryoflux.com/</a:t>
            </a:r>
            <a:endParaRPr lang="en-US" altLang="en-US" sz="10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ea typeface="ＭＳ Ｐゴシック" pitchFamily="34" charset="-128"/>
                <a:hlinkClick r:id="rId6"/>
              </a:rPr>
              <a:t>http://www.deviceside.com/fc5025.html</a:t>
            </a:r>
            <a:endParaRPr lang="en-US" altLang="en-US" sz="10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hlinkClick r:id="rId7"/>
              </a:rPr>
              <a:t>http://</a:t>
            </a:r>
            <a:r>
              <a:rPr lang="en-US" altLang="en-US" sz="1000" dirty="0" smtClean="0">
                <a:latin typeface="Arial" charset="0"/>
                <a:hlinkClick r:id="rId7"/>
              </a:rPr>
              <a:t>disk2fdi.joguin.com/D2FCABLE.htm</a:t>
            </a:r>
            <a:endParaRPr lang="en-US" altLang="en-US" sz="1000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1000" dirty="0">
                <a:latin typeface="Arial" charset="0"/>
                <a:hlinkClick r:id="rId8"/>
              </a:rPr>
              <a:t>http://www.cbmstuff.com/proddetail.php?prod=SCP</a:t>
            </a:r>
            <a:endParaRPr lang="en-US" altLang="en-US" sz="1000" dirty="0">
              <a:latin typeface="Arial" charset="0"/>
            </a:endParaRPr>
          </a:p>
        </p:txBody>
      </p:sp>
      <p:pic>
        <p:nvPicPr>
          <p:cNvPr id="15366" name="Picture 4" descr="DiscFerret boar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347977"/>
            <a:ext cx="2743200" cy="16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6" descr="http://www.kryoflux.com/kf_featur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76" y="1371600"/>
            <a:ext cx="29940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4"/>
          <p:cNvSpPr txBox="1">
            <a:spLocks noChangeArrowheads="1"/>
          </p:cNvSpPr>
          <p:nvPr/>
        </p:nvSpPr>
        <p:spPr bwMode="auto">
          <a:xfrm>
            <a:off x="152400" y="927100"/>
            <a:ext cx="3527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CatWeasel</a:t>
            </a:r>
            <a:r>
              <a:rPr lang="en-US" altLang="en-US" sz="1800" baseline="30000" dirty="0">
                <a:latin typeface="Arial" charset="0"/>
              </a:rPr>
              <a:t>1 </a:t>
            </a:r>
            <a:r>
              <a:rPr lang="en-US" altLang="en-US" sz="1800" dirty="0">
                <a:latin typeface="Arial" charset="0"/>
              </a:rPr>
              <a:t>(no longer available)</a:t>
            </a:r>
          </a:p>
        </p:txBody>
      </p:sp>
      <p:sp>
        <p:nvSpPr>
          <p:cNvPr id="15369" name="TextBox 5"/>
          <p:cNvSpPr txBox="1">
            <a:spLocks noChangeArrowheads="1"/>
          </p:cNvSpPr>
          <p:nvPr/>
        </p:nvSpPr>
        <p:spPr bwMode="auto">
          <a:xfrm>
            <a:off x="6157118" y="951281"/>
            <a:ext cx="1103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Kryoflux</a:t>
            </a:r>
            <a:r>
              <a:rPr lang="en-US" altLang="en-US" sz="1800" baseline="30000" dirty="0">
                <a:latin typeface="Arial" charset="0"/>
              </a:rPr>
              <a:t>3</a:t>
            </a:r>
          </a:p>
        </p:txBody>
      </p:sp>
      <p:sp>
        <p:nvSpPr>
          <p:cNvPr id="15370" name="TextBox 6"/>
          <p:cNvSpPr txBox="1">
            <a:spLocks noChangeArrowheads="1"/>
          </p:cNvSpPr>
          <p:nvPr/>
        </p:nvSpPr>
        <p:spPr bwMode="auto">
          <a:xfrm>
            <a:off x="244992" y="3429000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charset="0"/>
              </a:rPr>
              <a:t>FC 5025</a:t>
            </a:r>
            <a:r>
              <a:rPr lang="en-US" altLang="en-US" sz="1400" baseline="30000" dirty="0">
                <a:latin typeface="Arial" charset="0"/>
              </a:rPr>
              <a:t>4</a:t>
            </a:r>
          </a:p>
        </p:txBody>
      </p:sp>
      <p:pic>
        <p:nvPicPr>
          <p:cNvPr id="15371" name="Picture 2" descr="http://www.deviceside.com/pcb1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2" y="3771014"/>
            <a:ext cx="2504860" cy="18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TextBox 7"/>
          <p:cNvSpPr txBox="1">
            <a:spLocks noChangeArrowheads="1"/>
          </p:cNvSpPr>
          <p:nvPr/>
        </p:nvSpPr>
        <p:spPr bwMode="auto">
          <a:xfrm>
            <a:off x="3102936" y="3352800"/>
            <a:ext cx="1262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Disk2FDI</a:t>
            </a:r>
            <a:r>
              <a:rPr lang="en-US" altLang="en-US" sz="1800" baseline="30000" dirty="0">
                <a:latin typeface="Arial" charset="0"/>
              </a:rPr>
              <a:t>5</a:t>
            </a:r>
          </a:p>
        </p:txBody>
      </p:sp>
      <p:pic>
        <p:nvPicPr>
          <p:cNvPr id="15373" name="Picture 8" descr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30625"/>
            <a:ext cx="306036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6" y="3720966"/>
            <a:ext cx="2653219" cy="19940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0" y="3276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SuperCard</a:t>
            </a:r>
            <a:r>
              <a:rPr lang="en-US" dirty="0" smtClean="0"/>
              <a:t> Pro</a:t>
            </a:r>
            <a:r>
              <a:rPr lang="en-US" baseline="30000" dirty="0" smtClean="0"/>
              <a:t>6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1062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2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</a:rPr>
              <a:t>A given bitstream, fed into an algorithm, will generate a short string of characters that is </a:t>
            </a:r>
            <a:r>
              <a:rPr lang="en-US" sz="2000" b="1" u="sng" dirty="0" smtClean="0">
                <a:ea typeface="ＭＳ Ｐゴシック" pitchFamily="34" charset="-128"/>
              </a:rPr>
              <a:t>extremely</a:t>
            </a:r>
            <a:r>
              <a:rPr lang="en-US" sz="2000" dirty="0" smtClean="0">
                <a:ea typeface="ＭＳ Ｐゴシック" pitchFamily="34" charset="-128"/>
              </a:rPr>
              <a:t> unlikely to be generated by a different bistream fed into that same algorithm</a:t>
            </a:r>
          </a:p>
          <a:p>
            <a:r>
              <a:rPr lang="en-US" sz="2000" dirty="0" smtClean="0">
                <a:ea typeface="ＭＳ Ｐゴシック" pitchFamily="34" charset="-128"/>
              </a:rPr>
              <a:t>Most common = MD5, SHA-1</a:t>
            </a:r>
          </a:p>
          <a:p>
            <a:r>
              <a:rPr lang="en-US" sz="2000" dirty="0" smtClean="0">
                <a:ea typeface="ＭＳ Ｐゴシック" pitchFamily="34" charset="-128"/>
              </a:rPr>
              <a:t>Can determine: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If bits have changed after a transfer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If bits have flipped within a storage environment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Whether two different files are identical bitstreams</a:t>
            </a:r>
          </a:p>
          <a:p>
            <a:r>
              <a:rPr lang="en-US" sz="2000" dirty="0" smtClean="0">
                <a:ea typeface="ＭＳ Ｐゴシック" pitchFamily="34" charset="-128"/>
              </a:rPr>
              <a:t>A library of hash values can identify </a:t>
            </a:r>
            <a:r>
              <a:rPr lang="ja-JP" altLang="en-US" sz="2000" dirty="0" smtClean="0">
                <a:ea typeface="ＭＳ Ｐゴシック" pitchFamily="34" charset="-128"/>
              </a:rPr>
              <a:t>“</a:t>
            </a:r>
            <a:r>
              <a:rPr lang="en-US" altLang="ja-JP" sz="2000" dirty="0" smtClean="0">
                <a:ea typeface="ＭＳ Ｐゴシック" pitchFamily="34" charset="-128"/>
              </a:rPr>
              <a:t>known and notable</a:t>
            </a:r>
            <a:r>
              <a:rPr lang="ja-JP" altLang="en-US" sz="2000" dirty="0" smtClean="0">
                <a:ea typeface="ＭＳ Ｐゴシック" pitchFamily="34" charset="-128"/>
              </a:rPr>
              <a:t>”</a:t>
            </a:r>
            <a:r>
              <a:rPr lang="en-US" altLang="ja-JP" sz="2000" dirty="0" smtClean="0">
                <a:ea typeface="ＭＳ Ｐゴシック" pitchFamily="34" charset="-128"/>
              </a:rPr>
              <a:t> (EnCase terminology) files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Known – files that can be ignored (e.g. software listed in National Software Reference Library)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Notable – specific bitstreams that you’</a:t>
            </a:r>
            <a:r>
              <a:rPr lang="en-US" altLang="ja-JP" sz="2000" dirty="0" smtClean="0">
                <a:ea typeface="ＭＳ Ｐゴシック" pitchFamily="34" charset="-128"/>
              </a:rPr>
              <a:t>re trying to find</a:t>
            </a: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Checksums – Compact Representations of Bitstreams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Same Goals as When Acquiring Analog Materials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81000" y="2103437"/>
            <a:ext cx="8229600" cy="4525963"/>
          </a:xfrm>
        </p:spPr>
        <p:txBody>
          <a:bodyPr/>
          <a:lstStyle/>
          <a:p>
            <a:r>
              <a:rPr lang="en-US" dirty="0" smtClean="0"/>
              <a:t>Ensure integrity of materials</a:t>
            </a:r>
          </a:p>
          <a:p>
            <a:r>
              <a:rPr lang="en-US" dirty="0" smtClean="0"/>
              <a:t>Allow users to make sense of materials and understand their context</a:t>
            </a:r>
          </a:p>
          <a:p>
            <a:r>
              <a:rPr lang="en-US" dirty="0" smtClean="0"/>
              <a:t>Prevent inadvertent disclosure of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20028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sz="3600" b="1" dirty="0" smtClean="0">
                <a:ea typeface="ＭＳ Ｐゴシック" pitchFamily="34" charset="-128"/>
              </a:rPr>
              <a:t>Volume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</a:t>
            </a:r>
            <a:r>
              <a:rPr lang="en-US" dirty="0" smtClean="0">
                <a:ea typeface="ＭＳ Ｐゴシック" pitchFamily="34" charset="-128"/>
              </a:rPr>
              <a:t>torage area defined at the logical OS level, which has a single filesystem &amp; usually resides on one disk partition</a:t>
            </a:r>
          </a:p>
          <a:p>
            <a:r>
              <a:rPr lang="en-US" sz="3600" b="1" dirty="0" smtClean="0">
                <a:ea typeface="ＭＳ Ｐゴシック" pitchFamily="34" charset="-128"/>
              </a:rPr>
              <a:t>Partition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</a:t>
            </a:r>
            <a:r>
              <a:rPr lang="en-US" dirty="0" smtClean="0">
                <a:ea typeface="ＭＳ Ｐゴシック" pitchFamily="34" charset="-128"/>
              </a:rPr>
              <a:t>xists at physical, media-specific level</a:t>
            </a:r>
            <a:endParaRPr lang="en-US" dirty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May be used to set up multiple operating systems on same computer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Volumes and Partitions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72440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Access controls</a:t>
            </a:r>
          </a:p>
          <a:p>
            <a:r>
              <a:rPr lang="en-US" sz="2800" dirty="0" smtClean="0">
                <a:ea typeface="ＭＳ Ｐゴシック" pitchFamily="34" charset="-128"/>
              </a:rPr>
              <a:t>File names &amp; identifiers</a:t>
            </a:r>
          </a:p>
          <a:p>
            <a:r>
              <a:rPr lang="en-US" sz="2800" dirty="0" smtClean="0">
                <a:ea typeface="ＭＳ Ｐゴシック" pitchFamily="34" charset="-128"/>
              </a:rPr>
              <a:t>File size (length)</a:t>
            </a:r>
          </a:p>
          <a:p>
            <a:r>
              <a:rPr lang="en-US" sz="2800" dirty="0" smtClean="0">
                <a:ea typeface="ＭＳ Ｐゴシック" pitchFamily="34" charset="-128"/>
              </a:rPr>
              <a:t>Where to find files in storage (sectors and clusters)</a:t>
            </a:r>
          </a:p>
          <a:p>
            <a:r>
              <a:rPr lang="en-US" sz="2800" dirty="0" smtClean="0">
                <a:ea typeface="ＭＳ Ｐゴシック" pitchFamily="34" charset="-128"/>
              </a:rPr>
              <a:t>MAC times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Modified – when the content was last changed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Accessed – time file was last accessed (by person or software)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Changed – last time metadata changed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Created – (implemented inconsistently, if at all, across different file systems) </a:t>
            </a:r>
          </a:p>
        </p:txBody>
      </p:sp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File System</a:t>
            </a:r>
            <a:endParaRPr lang="en-US" sz="5400" b="1" dirty="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 descr="my-file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6200"/>
            <a:ext cx="4857750" cy="662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057400" y="3200400"/>
            <a:ext cx="1371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Box 1"/>
          <p:cNvSpPr txBox="1">
            <a:spLocks noChangeArrowheads="1"/>
          </p:cNvSpPr>
          <p:nvPr/>
        </p:nvSpPr>
        <p:spPr bwMode="auto">
          <a:xfrm>
            <a:off x="304800" y="5983288"/>
            <a:ext cx="845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dirty="0"/>
              <a:t>Source for underlying screenshot: </a:t>
            </a:r>
            <a:r>
              <a:rPr lang="ja-JP" altLang="en-US" dirty="0"/>
              <a:t>“</a:t>
            </a:r>
            <a:r>
              <a:rPr lang="en-US" altLang="ja-JP" dirty="0"/>
              <a:t>How to Use 1 External Drive between Mac and PC,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dirty="0" err="1"/>
              <a:t>nicknack</a:t>
            </a:r>
            <a:r>
              <a:rPr lang="en-US" altLang="ja-JP" dirty="0"/>
              <a:t>, February 5, 2007, http://www.gigacrate.com/Articles/?p=53</a:t>
            </a:r>
            <a:endParaRPr lang="en-US" dirty="0"/>
          </a:p>
        </p:txBody>
      </p:sp>
      <p:pic>
        <p:nvPicPr>
          <p:cNvPr id="140291" name="Picture 2" descr="mac-disk-utilit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92088"/>
            <a:ext cx="6497637" cy="56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724400" y="2373313"/>
            <a:ext cx="2895600" cy="446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0293" name="TextBox 4"/>
          <p:cNvSpPr txBox="1">
            <a:spLocks noChangeArrowheads="1"/>
          </p:cNvSpPr>
          <p:nvPr/>
        </p:nvSpPr>
        <p:spPr bwMode="auto">
          <a:xfrm>
            <a:off x="7556500" y="2373313"/>
            <a:ext cx="1511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This is HFS+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143000"/>
          <a:ext cx="8610600" cy="5409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5638800"/>
              </a:tblGrid>
              <a:tr h="5181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Operating System(s) Using it as Native</a:t>
                      </a:r>
                      <a:r>
                        <a:rPr lang="en-US" sz="1400" baseline="0" dirty="0" smtClean="0"/>
                        <a:t> File System </a:t>
                      </a:r>
                      <a:r>
                        <a:rPr lang="en-US" sz="1400" dirty="0" smtClean="0"/>
                        <a:t>[often other</a:t>
                      </a:r>
                      <a:r>
                        <a:rPr lang="en-US" sz="1400" baseline="0" dirty="0" smtClean="0"/>
                        <a:t> OSs can also recognize it]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ext, ext2, ext3 (Extended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Linux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FAT16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MS-DOS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FAT32 (VFAT)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Windows</a:t>
                      </a:r>
                      <a:r>
                        <a:rPr lang="en-US" sz="1400" baseline="0" dirty="0" smtClean="0"/>
                        <a:t> 95, 98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HFS (Hierarchical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</a:t>
                      </a:r>
                      <a:r>
                        <a:rPr lang="en-US" sz="1400" baseline="0" dirty="0" smtClean="0"/>
                        <a:t> System 4-8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HFS+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 System 8.1-X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HPFS (High Performance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OS/2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ISOFS</a:t>
                      </a:r>
                      <a:r>
                        <a:rPr lang="en-US" sz="1400" baseline="0" dirty="0" smtClean="0"/>
                        <a:t> (ISO 9660)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Any OS that reads data</a:t>
                      </a:r>
                      <a:r>
                        <a:rPr lang="en-US" sz="1400" baseline="0" dirty="0" smtClean="0"/>
                        <a:t> from a CD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JFS1 (</a:t>
                      </a:r>
                      <a:r>
                        <a:rPr lang="en-US" sz="1400" dirty="0" err="1" smtClean="0"/>
                        <a:t>Journaled</a:t>
                      </a:r>
                      <a:r>
                        <a:rPr lang="en-US" sz="1400" dirty="0" smtClean="0"/>
                        <a:t>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AIX (IBM)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MFS (Macintosh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 System 1-3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NTFS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Windows NT, 2000, XP, Server 2003, Server 2008, Vista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ReiserFS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Several</a:t>
                      </a:r>
                      <a:r>
                        <a:rPr lang="en-US" sz="1400" baseline="0" dirty="0" smtClean="0"/>
                        <a:t> Linux distributions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5181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UFS (Unix File System) aka FFS</a:t>
                      </a:r>
                      <a:r>
                        <a:rPr lang="en-US" sz="1400" baseline="0" dirty="0" smtClean="0"/>
                        <a:t> (Fast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Various flavors of Unix</a:t>
                      </a:r>
                      <a:endParaRPr lang="en-US" sz="1400" dirty="0"/>
                    </a:p>
                  </a:txBody>
                  <a:tcPr marT="45713" marB="45713"/>
                </a:tc>
              </a:tr>
            </a:tbl>
          </a:graphicData>
        </a:graphic>
      </p:graphicFrame>
      <p:sp>
        <p:nvSpPr>
          <p:cNvPr id="14131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File 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143000"/>
          <a:ext cx="8610600" cy="5409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5638800"/>
              </a:tblGrid>
              <a:tr h="5181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Operating System(s) Using it as Native</a:t>
                      </a:r>
                      <a:r>
                        <a:rPr lang="en-US" sz="1400" baseline="0" dirty="0" smtClean="0"/>
                        <a:t> File System </a:t>
                      </a:r>
                      <a:r>
                        <a:rPr lang="en-US" sz="1400" dirty="0" smtClean="0"/>
                        <a:t>[often other</a:t>
                      </a:r>
                      <a:r>
                        <a:rPr lang="en-US" sz="1400" baseline="0" dirty="0" smtClean="0"/>
                        <a:t> OSs can also recognize it]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ext, ext2, ext3 (Extended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Linux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FAT16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MS-DOS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FAT32 (VFAT)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Windows</a:t>
                      </a:r>
                      <a:r>
                        <a:rPr lang="en-US" sz="1400" baseline="0" dirty="0" smtClean="0"/>
                        <a:t> 95, 98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HFS (Hierarchical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</a:t>
                      </a:r>
                      <a:r>
                        <a:rPr lang="en-US" sz="1400" baseline="0" dirty="0" smtClean="0"/>
                        <a:t> System 4-8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HFS+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 System 8.1-X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HPFS (High Performance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OS/2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ISOFS</a:t>
                      </a:r>
                      <a:r>
                        <a:rPr lang="en-US" sz="1400" baseline="0" dirty="0" smtClean="0"/>
                        <a:t> (ISO 9660)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Any OS that reads data</a:t>
                      </a:r>
                      <a:r>
                        <a:rPr lang="en-US" sz="1400" baseline="0" dirty="0" smtClean="0"/>
                        <a:t> from a CD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JFS1 (</a:t>
                      </a:r>
                      <a:r>
                        <a:rPr lang="en-US" sz="1400" dirty="0" err="1" smtClean="0"/>
                        <a:t>Journaled</a:t>
                      </a:r>
                      <a:r>
                        <a:rPr lang="en-US" sz="1400" dirty="0" smtClean="0"/>
                        <a:t>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AIX (IBM)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MFS (Macintosh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Macintosh System 1-3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NTFS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Windows NT, 2000, XP, Server 2003, Server 2008, Vista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37078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ReiserFS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Several</a:t>
                      </a:r>
                      <a:r>
                        <a:rPr lang="en-US" sz="1400" baseline="0" dirty="0" smtClean="0"/>
                        <a:t> Linux distributions</a:t>
                      </a:r>
                      <a:endParaRPr lang="en-US" sz="1400" dirty="0"/>
                    </a:p>
                  </a:txBody>
                  <a:tcPr marT="45713" marB="45713"/>
                </a:tc>
              </a:tr>
              <a:tr h="5181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UFS (Unix File System) aka FFS</a:t>
                      </a:r>
                      <a:r>
                        <a:rPr lang="en-US" sz="1400" baseline="0" dirty="0" smtClean="0"/>
                        <a:t> (Fast File System)</a:t>
                      </a:r>
                      <a:endParaRPr 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Various flavors of Unix</a:t>
                      </a:r>
                      <a:endParaRPr lang="en-US" sz="1400" dirty="0"/>
                    </a:p>
                  </a:txBody>
                  <a:tcPr marT="45713" marB="45713"/>
                </a:tc>
              </a:tr>
            </a:tbl>
          </a:graphicData>
        </a:graphic>
      </p:graphicFrame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File System Examples</a:t>
            </a:r>
          </a:p>
        </p:txBody>
      </p:sp>
      <p:sp>
        <p:nvSpPr>
          <p:cNvPr id="2" name="Oval 1"/>
          <p:cNvSpPr/>
          <p:nvPr/>
        </p:nvSpPr>
        <p:spPr>
          <a:xfrm>
            <a:off x="0" y="1524000"/>
            <a:ext cx="3124200" cy="6858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200" y="2146300"/>
            <a:ext cx="2971800" cy="381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0" y="2514600"/>
            <a:ext cx="3048000" cy="381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200" y="2819400"/>
            <a:ext cx="2971800" cy="4572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0" y="4038600"/>
            <a:ext cx="2971800" cy="5334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0" y="3276600"/>
            <a:ext cx="3048000" cy="381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200" y="5181600"/>
            <a:ext cx="2971800" cy="5334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390" name="TextBox 2"/>
          <p:cNvSpPr txBox="1">
            <a:spLocks noChangeArrowheads="1"/>
          </p:cNvSpPr>
          <p:nvPr/>
        </p:nvSpPr>
        <p:spPr bwMode="auto">
          <a:xfrm>
            <a:off x="3124200" y="1676400"/>
            <a:ext cx="3429000" cy="4400550"/>
          </a:xfrm>
          <a:prstGeom prst="rect">
            <a:avLst/>
          </a:prstGeom>
          <a:solidFill>
            <a:schemeClr val="bg1"/>
          </a:solidFill>
          <a:ln w="63500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000"/>
              <a:t>The filesystems you</a:t>
            </a:r>
            <a:r>
              <a:rPr lang="ja-JP" altLang="en-US" sz="4000"/>
              <a:t>’</a:t>
            </a:r>
            <a:r>
              <a:rPr lang="en-US" altLang="ja-JP" sz="4000"/>
              <a:t>re most likely to encounter within archival collections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Three Key Takeaways </a:t>
            </a:r>
            <a:endParaRPr lang="en-US" sz="3200" b="1" dirty="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3886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Digital Forensics tools and methods allow us to work with files at a variety of layers (Application, OS, File System, </a:t>
            </a:r>
            <a:r>
              <a:rPr lang="en-US" dirty="0" err="1" smtClean="0"/>
              <a:t>Bitstream</a:t>
            </a:r>
            <a:r>
              <a:rPr lang="en-US" dirty="0" smtClean="0"/>
              <a:t>, </a:t>
            </a:r>
            <a:r>
              <a:rPr lang="en-US" smtClean="0"/>
              <a:t>etc.)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Disk imaging allows us to capture metadata and files not made visible by the operating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File Systems are the means by which the operating system organizes data on a disk… and there are a lot of them.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Disable </a:t>
            </a:r>
            <a:r>
              <a:rPr lang="en-US" sz="3200" b="1" dirty="0" err="1" smtClean="0">
                <a:solidFill>
                  <a:schemeClr val="bg2"/>
                </a:solidFill>
                <a:ea typeface="ＭＳ Ｐゴシック" pitchFamily="34" charset="-128"/>
              </a:rPr>
              <a:t>Automount</a:t>
            </a:r>
            <a:endParaRPr lang="en-US" sz="3200" b="1" dirty="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3886200"/>
          </a:xfrm>
        </p:spPr>
        <p:txBody>
          <a:bodyPr/>
          <a:lstStyle/>
          <a:p>
            <a:r>
              <a:rPr lang="en-US" dirty="0" smtClean="0"/>
              <a:t>Windows: At the command line type “</a:t>
            </a:r>
            <a:r>
              <a:rPr lang="en-US" dirty="0" err="1" smtClean="0"/>
              <a:t>mountvol</a:t>
            </a:r>
            <a:r>
              <a:rPr lang="en-US" dirty="0" smtClean="0"/>
              <a:t> /N”</a:t>
            </a:r>
          </a:p>
          <a:p>
            <a:r>
              <a:rPr lang="en-US" dirty="0" smtClean="0"/>
              <a:t>OS X: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Same Fundamental Archival Principles Apply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28560"/>
              </p:ext>
            </p:extLst>
          </p:nvPr>
        </p:nvGraphicFramePr>
        <p:xfrm>
          <a:off x="152400" y="1341436"/>
          <a:ext cx="8915400" cy="429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706"/>
                <a:gridCol w="6744694"/>
              </a:tblGrid>
              <a:tr h="1188627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Provenance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Reflect “life history” of records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Records from a common origin or source should be managed together as an aggregate unit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</a:tr>
              <a:tr h="1188627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Original Order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Organize and manage records in ways that reflect their arrangement within the creation/use environment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</a:tr>
              <a:tr h="1920110"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Chain of Custody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“Succession of offices or persons who have held materials from the moment they were created”</a:t>
                      </a:r>
                      <a:r>
                        <a:rPr lang="en-US" sz="2200" b="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Ideal recordkeeping system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would provide “an unblemished line of responsible custody”</a:t>
                      </a:r>
                      <a:r>
                        <a:rPr lang="en-US" sz="22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200" b="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01" marB="45701">
                    <a:noFill/>
                  </a:tcPr>
                </a:tc>
              </a:tr>
            </a:tbl>
          </a:graphicData>
        </a:graphic>
      </p:graphicFrame>
      <p:sp>
        <p:nvSpPr>
          <p:cNvPr id="5137" name="TextBox 4"/>
          <p:cNvSpPr txBox="1">
            <a:spLocks noChangeArrowheads="1"/>
          </p:cNvSpPr>
          <p:nvPr/>
        </p:nvSpPr>
        <p:spPr bwMode="auto">
          <a:xfrm>
            <a:off x="76200" y="5791200"/>
            <a:ext cx="9067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1400" dirty="0"/>
              <a:t>Pearce-Moses, Richard. </a:t>
            </a:r>
            <a:r>
              <a:rPr lang="en-US" sz="1400" i="1" dirty="0"/>
              <a:t>A Glossary of Archival and Records Terminology</a:t>
            </a:r>
            <a:r>
              <a:rPr lang="en-US" sz="1400" dirty="0"/>
              <a:t>. Chicago, IL: Society of American Archivists, 2005.</a:t>
            </a:r>
          </a:p>
          <a:p>
            <a:pPr eaLnBrk="1" hangingPunct="1">
              <a:buFontTx/>
              <a:buAutoNum type="arabicPeriod"/>
            </a:pPr>
            <a:r>
              <a:rPr lang="en-US" sz="1400" dirty="0"/>
              <a:t>Hilary Jenkinson, </a:t>
            </a:r>
            <a:r>
              <a:rPr lang="en-US" sz="1400" i="1" dirty="0"/>
              <a:t>A Manual of Archive Administration: Including the Problems of War Archives and Archive Making</a:t>
            </a:r>
            <a:r>
              <a:rPr lang="en-US" sz="1400" dirty="0"/>
              <a:t> (Oxford: Clarendon Press, 1922), 11.</a:t>
            </a:r>
          </a:p>
        </p:txBody>
      </p:sp>
    </p:spTree>
    <p:extLst>
      <p:ext uri="{BB962C8B-B14F-4D97-AF65-F5344CB8AC3E}">
        <p14:creationId xmlns:p14="http://schemas.microsoft.com/office/powerpoint/2010/main" val="32284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ea typeface="ＭＳ Ｐゴシック" pitchFamily="34" charset="-128"/>
              </a:rPr>
              <a:t>But you might need some of this stuff: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3352800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928938"/>
            <a:ext cx="2503488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7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030288"/>
            <a:ext cx="33528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7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1143000"/>
            <a:ext cx="13335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87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86425"/>
            <a:ext cx="45910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33800" y="3248025"/>
            <a:ext cx="1854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915400" cy="854413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bg2"/>
                </a:solidFill>
                <a:ea typeface="ＭＳ Ｐゴシック" pitchFamily="34" charset="-128"/>
              </a:rPr>
              <a:t>Luckily, there are a lot of people with expertise in using such tools in places like this: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664" y="1498870"/>
            <a:ext cx="708948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228600" y="5867400"/>
            <a:ext cx="876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dirty="0"/>
              <a:t>El Paso County Sheriff</a:t>
            </a:r>
            <a:r>
              <a:rPr lang="ja-JP" altLang="en-US" sz="2800" dirty="0"/>
              <a:t>’</a:t>
            </a:r>
            <a:r>
              <a:rPr lang="en-US" altLang="ja-JP" sz="2800" dirty="0"/>
              <a:t>s Office (Colorado) </a:t>
            </a:r>
            <a:r>
              <a:rPr lang="en-US" altLang="ja-JP" sz="1400" dirty="0"/>
              <a:t>http://shr.elpasoco.com/Law+Enforcement+Bureau/Investigations+Division/Computer+Crime+Lab.htm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 idx="4294967295"/>
          </p:nvPr>
        </p:nvSpPr>
        <p:spPr>
          <a:xfrm>
            <a:off x="457200" y="1981200"/>
            <a:ext cx="7848600" cy="2286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/>
                </a:solidFill>
                <a:latin typeface="+mn-lt"/>
                <a:ea typeface="ＭＳ Ｐゴシック" pitchFamily="34" charset="-128"/>
              </a:rPr>
              <a:t>Here’</a:t>
            </a:r>
            <a:r>
              <a:rPr lang="en-US" altLang="ja-JP" sz="3200" b="1" dirty="0" smtClean="0">
                <a:solidFill>
                  <a:schemeClr val="bg2"/>
                </a:solidFill>
                <a:latin typeface="+mn-lt"/>
                <a:ea typeface="ＭＳ Ｐゴシック" pitchFamily="34" charset="-128"/>
              </a:rPr>
              <a:t>s what it looks like in libraries and archives:</a:t>
            </a:r>
            <a:endParaRPr lang="en-US" sz="3200" b="1" dirty="0" smtClean="0">
              <a:solidFill>
                <a:schemeClr val="bg2"/>
              </a:solidFill>
              <a:latin typeface="+mn-lt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153965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TC103090430[[fn=Banded]]</Template>
  <TotalTime>10141</TotalTime>
  <Words>3088</Words>
  <Application>Microsoft Office PowerPoint</Application>
  <PresentationFormat>On-screen Show (4:3)</PresentationFormat>
  <Paragraphs>456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Arial Black</vt:lpstr>
      <vt:lpstr>Calibri</vt:lpstr>
      <vt:lpstr>Times New Roman</vt:lpstr>
      <vt:lpstr>Wingdings</vt:lpstr>
      <vt:lpstr>Theme1</vt:lpstr>
      <vt:lpstr>         An Introduction to Digital Forensics for Archivists </vt:lpstr>
      <vt:lpstr>Overview and Acknowledgment </vt:lpstr>
      <vt:lpstr>Many archivists know how to process this stuff:</vt:lpstr>
      <vt:lpstr>How about processing this stuff?</vt:lpstr>
      <vt:lpstr>Same Goals as When Acquiring Analog Materials</vt:lpstr>
      <vt:lpstr>Same Fundamental Archival Principles Apply</vt:lpstr>
      <vt:lpstr>But you might need some of this stuff:</vt:lpstr>
      <vt:lpstr>Luckily, there are a lot of people with expertise in using such tools in places like this:</vt:lpstr>
      <vt:lpstr>Here’s what it looks like in libraries and archives:</vt:lpstr>
      <vt:lpstr>Stanford University Libraries and Academic Information Resources (SULAIR)</vt:lpstr>
      <vt:lpstr>British Library, London</vt:lpstr>
      <vt:lpstr>UNC School of Information and Library Science</vt:lpstr>
      <vt:lpstr>Digital Forensics Can Help Archivists to Fulfill their Principles</vt:lpstr>
      <vt:lpstr>What is Digital Forensics (aka Forensic Computing)?</vt:lpstr>
      <vt:lpstr>Why should we care about digital forensics?</vt:lpstr>
      <vt:lpstr>PowerPoint Presentation</vt:lpstr>
      <vt:lpstr>Core BitCurator Team</vt:lpstr>
      <vt:lpstr>Two Groups of Advisors</vt:lpstr>
      <vt:lpstr>BitCurator Goals</vt:lpstr>
      <vt:lpstr>The BitCurator Environment</vt:lpstr>
      <vt:lpstr>Nature of Digital Materials</vt:lpstr>
      <vt:lpstr>Layers and Abstraction</vt:lpstr>
      <vt:lpstr>Translations Across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Complicating Factors for Archivists:</vt:lpstr>
      <vt:lpstr>Bit Rot</vt:lpstr>
      <vt:lpstr>Obsolescence</vt:lpstr>
      <vt:lpstr>Order of Volatility</vt:lpstr>
      <vt:lpstr>The A First Rule for Digital Forensics</vt:lpstr>
      <vt:lpstr>Disk Imaging vs. Logical Copy</vt:lpstr>
      <vt:lpstr>Disk Imaging vs. Logical Copy</vt:lpstr>
      <vt:lpstr>Disk Imaging vs. Logical Copy</vt:lpstr>
      <vt:lpstr>Sectors</vt:lpstr>
      <vt:lpstr>Clusters</vt:lpstr>
      <vt:lpstr>PowerPoint Presentation</vt:lpstr>
      <vt:lpstr>PowerPoint Presentation</vt:lpstr>
      <vt:lpstr>Solid-State Drives (SSDs)</vt:lpstr>
      <vt:lpstr>Floppy Disks</vt:lpstr>
      <vt:lpstr>Floppy Controller Hardware</vt:lpstr>
      <vt:lpstr>Checksums – Compact Representations of Bitstreams</vt:lpstr>
      <vt:lpstr>Volumes and Partitions</vt:lpstr>
      <vt:lpstr>File System</vt:lpstr>
      <vt:lpstr>PowerPoint Presentation</vt:lpstr>
      <vt:lpstr>PowerPoint Presentation</vt:lpstr>
      <vt:lpstr>File System Examples</vt:lpstr>
      <vt:lpstr>File System Examples</vt:lpstr>
      <vt:lpstr>Three Key Takeaways </vt:lpstr>
      <vt:lpstr>Disable Automount</vt:lpstr>
    </vt:vector>
  </TitlesOfParts>
  <Company>UNC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Cal Lee</dc:creator>
  <cp:lastModifiedBy>Porter Olsen</cp:lastModifiedBy>
  <cp:revision>689</cp:revision>
  <cp:lastPrinted>2013-02-05T22:50:38Z</cp:lastPrinted>
  <dcterms:created xsi:type="dcterms:W3CDTF">2009-02-07T16:14:24Z</dcterms:created>
  <dcterms:modified xsi:type="dcterms:W3CDTF">2014-05-21T07:51:12Z</dcterms:modified>
</cp:coreProperties>
</file>